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1" r:id="rId8"/>
    <p:sldId id="262" r:id="rId9"/>
    <p:sldId id="282" r:id="rId10"/>
    <p:sldId id="263" r:id="rId11"/>
    <p:sldId id="283" r:id="rId12"/>
    <p:sldId id="264" r:id="rId13"/>
    <p:sldId id="284" r:id="rId14"/>
    <p:sldId id="265" r:id="rId15"/>
    <p:sldId id="285" r:id="rId16"/>
    <p:sldId id="266" r:id="rId17"/>
    <p:sldId id="286" r:id="rId18"/>
    <p:sldId id="267" r:id="rId19"/>
    <p:sldId id="287" r:id="rId20"/>
    <p:sldId id="268" r:id="rId21"/>
    <p:sldId id="288" r:id="rId22"/>
    <p:sldId id="289" r:id="rId23"/>
    <p:sldId id="269" r:id="rId24"/>
    <p:sldId id="291" r:id="rId25"/>
    <p:sldId id="270" r:id="rId26"/>
    <p:sldId id="292" r:id="rId27"/>
    <p:sldId id="271" r:id="rId28"/>
    <p:sldId id="293" r:id="rId29"/>
    <p:sldId id="273" r:id="rId30"/>
    <p:sldId id="294" r:id="rId31"/>
    <p:sldId id="274" r:id="rId32"/>
    <p:sldId id="295" r:id="rId33"/>
    <p:sldId id="275" r:id="rId34"/>
    <p:sldId id="296" r:id="rId35"/>
    <p:sldId id="277" r:id="rId36"/>
    <p:sldId id="298" r:id="rId37"/>
    <p:sldId id="278" r:id="rId38"/>
    <p:sldId id="299" r:id="rId39"/>
    <p:sldId id="304" r:id="rId40"/>
    <p:sldId id="305" r:id="rId41"/>
    <p:sldId id="306" r:id="rId42"/>
    <p:sldId id="307" r:id="rId43"/>
    <p:sldId id="308" r:id="rId44"/>
    <p:sldId id="309" r:id="rId45"/>
    <p:sldId id="310" r:id="rId46"/>
    <p:sldId id="311" r:id="rId47"/>
    <p:sldId id="279" r:id="rId48"/>
    <p:sldId id="300" r:id="rId49"/>
    <p:sldId id="280" r:id="rId50"/>
    <p:sldId id="301" r:id="rId51"/>
    <p:sldId id="302" r:id="rId52"/>
    <p:sldId id="303"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152" y="198"/>
      </p:cViewPr>
      <p:guideLst>
        <p:guide orient="horz" pos="2160"/>
        <p:guide pos="2880"/>
      </p:guideLst>
    </p:cSldViewPr>
  </p:slideViewPr>
  <p:notesTextViewPr>
    <p:cViewPr>
      <p:scale>
        <a:sx n="1" d="1"/>
        <a:sy n="1" d="1"/>
      </p:scale>
      <p:origin x="0" y="0"/>
    </p:cViewPr>
  </p:notesTextViewPr>
  <p:sorterViewPr>
    <p:cViewPr>
      <p:scale>
        <a:sx n="100" d="100"/>
        <a:sy n="100" d="100"/>
      </p:scale>
      <p:origin x="0" y="7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298F3241-495D-4A96-95F3-46581541FB1C}" type="datetimeFigureOut">
              <a:rPr lang="tr-TR" smtClean="0"/>
              <a:t>01.12.2023</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25E900D4-09F3-4100-AF2D-AEEAAA03B8A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98F3241-495D-4A96-95F3-46581541FB1C}" type="datetimeFigureOut">
              <a:rPr lang="tr-TR" smtClean="0"/>
              <a:t>01.12.2023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E900D4-09F3-4100-AF2D-AEEAAA03B8A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98F3241-495D-4A96-95F3-46581541FB1C}" type="datetimeFigureOut">
              <a:rPr lang="tr-TR" smtClean="0"/>
              <a:t>01.12.2023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E900D4-09F3-4100-AF2D-AEEAAA03B8A9}"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98F3241-495D-4A96-95F3-46581541FB1C}" type="datetimeFigureOut">
              <a:rPr lang="tr-TR" smtClean="0"/>
              <a:t>01.12.2023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E900D4-09F3-4100-AF2D-AEEAAA03B8A9}"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298F3241-495D-4A96-95F3-46581541FB1C}" type="datetimeFigureOut">
              <a:rPr lang="tr-TR" smtClean="0"/>
              <a:t>01.12.2023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E900D4-09F3-4100-AF2D-AEEAAA03B8A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98F3241-495D-4A96-95F3-46581541FB1C}" type="datetimeFigureOut">
              <a:rPr lang="tr-TR" smtClean="0"/>
              <a:t>01.12.2023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E900D4-09F3-4100-AF2D-AEEAAA03B8A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298F3241-495D-4A96-95F3-46581541FB1C}" type="datetimeFigureOut">
              <a:rPr lang="tr-TR" smtClean="0"/>
              <a:t>01.12.2023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5E900D4-09F3-4100-AF2D-AEEAAA03B8A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298F3241-495D-4A96-95F3-46581541FB1C}" type="datetimeFigureOut">
              <a:rPr lang="tr-TR" smtClean="0"/>
              <a:t>01.12.2023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5E900D4-09F3-4100-AF2D-AEEAAA03B8A9}"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F3241-495D-4A96-95F3-46581541FB1C}" type="datetimeFigureOut">
              <a:rPr lang="tr-TR" smtClean="0"/>
              <a:t>01.12.2023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5E900D4-09F3-4100-AF2D-AEEAAA03B8A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98F3241-495D-4A96-95F3-46581541FB1C}" type="datetimeFigureOut">
              <a:rPr lang="tr-TR" smtClean="0"/>
              <a:t>01.12.2023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E900D4-09F3-4100-AF2D-AEEAAA03B8A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298F3241-495D-4A96-95F3-46581541FB1C}" type="datetimeFigureOut">
              <a:rPr lang="tr-TR" smtClean="0"/>
              <a:t>01.12.2023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25E900D4-09F3-4100-AF2D-AEEAAA03B8A9}"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8F3241-495D-4A96-95F3-46581541FB1C}" type="datetimeFigureOut">
              <a:rPr lang="tr-TR" smtClean="0"/>
              <a:t>01.12.2023</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E900D4-09F3-4100-AF2D-AEEAAA03B8A9}"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bursadakultur.org/tarih.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3400" y="1371600"/>
            <a:ext cx="7851648" cy="1121296"/>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sz="1100" dirty="0"/>
              <a:t/>
            </a:r>
            <a:br>
              <a:rPr lang="tr-TR" sz="1100" dirty="0"/>
            </a:br>
            <a:r>
              <a:rPr lang="tr-TR" sz="1100" dirty="0" smtClean="0"/>
              <a:t/>
            </a:r>
            <a:br>
              <a:rPr lang="tr-TR" sz="1100" dirty="0" smtClean="0"/>
            </a:br>
            <a:r>
              <a:rPr lang="tr-TR" b="1" dirty="0" smtClean="0"/>
              <a:t/>
            </a:r>
            <a:br>
              <a:rPr lang="tr-TR" b="1" dirty="0" smtClean="0"/>
            </a:br>
            <a:endParaRPr lang="tr-TR" dirty="0"/>
          </a:p>
        </p:txBody>
      </p:sp>
      <p:sp>
        <p:nvSpPr>
          <p:cNvPr id="5" name="Alt Başlık 4"/>
          <p:cNvSpPr>
            <a:spLocks noGrp="1"/>
          </p:cNvSpPr>
          <p:nvPr>
            <p:ph type="subTitle" idx="1"/>
          </p:nvPr>
        </p:nvSpPr>
        <p:spPr>
          <a:xfrm>
            <a:off x="539552" y="836712"/>
            <a:ext cx="7854696" cy="1656184"/>
          </a:xfrm>
        </p:spPr>
        <p:txBody>
          <a:bodyPr>
            <a:normAutofit fontScale="92500" lnSpcReduction="10000"/>
          </a:bodyPr>
          <a:lstStyle/>
          <a:p>
            <a:pPr algn="ctr"/>
            <a:r>
              <a:rPr lang="tr-TR" sz="2800" dirty="0">
                <a:solidFill>
                  <a:srgbClr val="0BD0D9">
                    <a:tint val="90000"/>
                    <a:satMod val="120000"/>
                  </a:srgbClr>
                </a:solidFill>
              </a:rPr>
              <a:t>BİLİNENDEN BİLİNMEYENE İSTİKLÂL MARŞI VE MEHMET AKİF </a:t>
            </a:r>
            <a:r>
              <a:rPr lang="tr-TR" sz="2800" dirty="0" smtClean="0">
                <a:solidFill>
                  <a:srgbClr val="0BD0D9">
                    <a:tint val="90000"/>
                    <a:satMod val="120000"/>
                  </a:srgbClr>
                </a:solidFill>
              </a:rPr>
              <a:t>ERSOY</a:t>
            </a:r>
          </a:p>
          <a:p>
            <a:r>
              <a:rPr lang="tr-TR" sz="2800" dirty="0" smtClean="0">
                <a:solidFill>
                  <a:srgbClr val="0BD0D9">
                    <a:tint val="90000"/>
                    <a:satMod val="120000"/>
                  </a:srgbClr>
                </a:solidFill>
              </a:rPr>
              <a:t> </a:t>
            </a:r>
            <a:r>
              <a:rPr lang="tr-TR" sz="2800" dirty="0">
                <a:solidFill>
                  <a:srgbClr val="0BD0D9">
                    <a:tint val="90000"/>
                    <a:satMod val="120000"/>
                  </a:srgbClr>
                </a:solidFill>
              </a:rPr>
              <a:t>KONULU BİLGİ YARIŞMASINA HOŞ GELDİNİZ!</a:t>
            </a:r>
            <a:r>
              <a:rPr lang="tr-TR" dirty="0">
                <a:solidFill>
                  <a:srgbClr val="0BD0D9">
                    <a:tint val="90000"/>
                    <a:satMod val="120000"/>
                  </a:srgbClr>
                </a:solidFill>
              </a:rPr>
              <a:t/>
            </a:r>
            <a:br>
              <a:rPr lang="tr-TR" dirty="0">
                <a:solidFill>
                  <a:srgbClr val="0BD0D9">
                    <a:tint val="90000"/>
                    <a:satMod val="120000"/>
                  </a:srgbClr>
                </a:solidFill>
              </a:rPr>
            </a:b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373" y="2348880"/>
            <a:ext cx="5832648" cy="345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0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5.Soru</a:t>
            </a:r>
            <a:endParaRPr lang="tr-TR" b="1" dirty="0"/>
          </a:p>
        </p:txBody>
      </p:sp>
      <p:sp>
        <p:nvSpPr>
          <p:cNvPr id="3" name="İçerik Yer Tutucusu 2"/>
          <p:cNvSpPr>
            <a:spLocks noGrp="1"/>
          </p:cNvSpPr>
          <p:nvPr>
            <p:ph idx="1"/>
          </p:nvPr>
        </p:nvSpPr>
        <p:spPr>
          <a:xfrm>
            <a:off x="467544" y="1988840"/>
            <a:ext cx="8229600" cy="1684784"/>
          </a:xfrm>
        </p:spPr>
        <p:txBody>
          <a:bodyPr>
            <a:normAutofit lnSpcReduction="10000"/>
          </a:bodyPr>
          <a:lstStyle/>
          <a:p>
            <a:pPr marL="0" indent="0">
              <a:buNone/>
            </a:pPr>
            <a:r>
              <a:rPr lang="tr-TR" dirty="0" smtClean="0"/>
              <a:t> </a:t>
            </a:r>
            <a:r>
              <a:rPr lang="tr-TR" sz="3600" b="1" dirty="0" smtClean="0"/>
              <a:t>Bağımsızlığımızın </a:t>
            </a:r>
            <a:r>
              <a:rPr lang="tr-TR" sz="3600" b="1" dirty="0"/>
              <a:t>marşı olan </a:t>
            </a:r>
            <a:r>
              <a:rPr lang="tr-TR" sz="3600" b="1" dirty="0" smtClean="0"/>
              <a:t>İstiklâl </a:t>
            </a:r>
            <a:r>
              <a:rPr lang="tr-TR" sz="3600" b="1" dirty="0"/>
              <a:t>Marşı, kaç şiir arasından birinci seçilmiştir?</a:t>
            </a:r>
          </a:p>
        </p:txBody>
      </p:sp>
    </p:spTree>
    <p:extLst>
      <p:ext uri="{BB962C8B-B14F-4D97-AF65-F5344CB8AC3E}">
        <p14:creationId xmlns:p14="http://schemas.microsoft.com/office/powerpoint/2010/main" val="636183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sz="3600" b="1" dirty="0" smtClean="0"/>
              <a:t>5.CEVAP</a:t>
            </a:r>
            <a:r>
              <a:rPr lang="tr-TR" sz="3600" b="1" dirty="0"/>
              <a:t>: 724 Şiir arasından birinci seçilmiştir.</a:t>
            </a:r>
            <a:r>
              <a:rPr lang="tr-TR" dirty="0"/>
              <a:t/>
            </a:r>
            <a:br>
              <a:rPr lang="tr-TR" dirty="0"/>
            </a:br>
            <a:endParaRPr lang="tr-TR" dirty="0"/>
          </a:p>
        </p:txBody>
      </p:sp>
      <p:sp>
        <p:nvSpPr>
          <p:cNvPr id="3" name="İçerik Yer Tutucusu 2"/>
          <p:cNvSpPr>
            <a:spLocks noGrp="1"/>
          </p:cNvSpPr>
          <p:nvPr>
            <p:ph idx="1"/>
          </p:nvPr>
        </p:nvSpPr>
        <p:spPr/>
        <p:txBody>
          <a:bodyPr/>
          <a:lstStyle/>
          <a:p>
            <a:r>
              <a:rPr lang="tr-TR" sz="1600" b="1" dirty="0"/>
              <a:t>NOT: </a:t>
            </a:r>
            <a:r>
              <a:rPr lang="tr-TR" sz="1600" b="1" dirty="0" smtClean="0"/>
              <a:t> </a:t>
            </a:r>
            <a:r>
              <a:rPr lang="tr-TR" sz="1600" dirty="0" smtClean="0"/>
              <a:t>Yarışmada </a:t>
            </a:r>
            <a:r>
              <a:rPr lang="tr-TR" sz="1600" dirty="0"/>
              <a:t>para ödülü olduğu için Mehmet Akif Ersoy yarışmaya katılmamıştır, dönemin Milli Eğitim Bakanı ve arkadaşı, Akif’i katılması için ikna etmiş, her türlü hassasiyetine önem verileceği sözünü vermiştir.</a:t>
            </a:r>
          </a:p>
          <a:p>
            <a:endParaRPr lang="tr-TR" dirty="0"/>
          </a:p>
        </p:txBody>
      </p:sp>
      <p:pic>
        <p:nvPicPr>
          <p:cNvPr id="4" name="Resim 3" descr="ALLAH BU MİLLETE BİR DAHA İSTİKLAL MARŞI YAZDIRMASIN!.. - Necip Fazıl  Ortaokulu"/>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996952"/>
            <a:ext cx="5715000" cy="2952327"/>
          </a:xfrm>
          <a:prstGeom prst="rect">
            <a:avLst/>
          </a:prstGeom>
          <a:noFill/>
          <a:ln>
            <a:noFill/>
          </a:ln>
        </p:spPr>
      </p:pic>
    </p:spTree>
    <p:extLst>
      <p:ext uri="{BB962C8B-B14F-4D97-AF65-F5344CB8AC3E}">
        <p14:creationId xmlns:p14="http://schemas.microsoft.com/office/powerpoint/2010/main" val="1187829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6.Soru </a:t>
            </a:r>
            <a:endParaRPr lang="tr-TR" b="1" dirty="0"/>
          </a:p>
        </p:txBody>
      </p:sp>
      <p:sp>
        <p:nvSpPr>
          <p:cNvPr id="3" name="İçerik Yer Tutucusu 2"/>
          <p:cNvSpPr>
            <a:spLocks noGrp="1"/>
          </p:cNvSpPr>
          <p:nvPr>
            <p:ph idx="1"/>
          </p:nvPr>
        </p:nvSpPr>
        <p:spPr>
          <a:xfrm>
            <a:off x="395536" y="2060848"/>
            <a:ext cx="8229600" cy="1828800"/>
          </a:xfrm>
        </p:spPr>
        <p:txBody>
          <a:bodyPr/>
          <a:lstStyle/>
          <a:p>
            <a:pPr marL="0" indent="0">
              <a:buNone/>
            </a:pPr>
            <a:r>
              <a:rPr lang="tr-TR" dirty="0" smtClean="0"/>
              <a:t> </a:t>
            </a:r>
            <a:r>
              <a:rPr lang="tr-TR" sz="3600" b="1" dirty="0" smtClean="0"/>
              <a:t>İstiklâl </a:t>
            </a:r>
            <a:r>
              <a:rPr lang="tr-TR" sz="3600" b="1" dirty="0"/>
              <a:t>Marşı hangi tarihte (gün,ay,yıl olarak) TBMM tarafından milli marş olarak kabul edimiştir?</a:t>
            </a:r>
          </a:p>
          <a:p>
            <a:endParaRPr lang="tr-TR" dirty="0"/>
          </a:p>
        </p:txBody>
      </p:sp>
    </p:spTree>
    <p:extLst>
      <p:ext uri="{BB962C8B-B14F-4D97-AF65-F5344CB8AC3E}">
        <p14:creationId xmlns:p14="http://schemas.microsoft.com/office/powerpoint/2010/main" val="4187137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sz="3100" b="1" dirty="0" smtClean="0"/>
              <a:t>6</a:t>
            </a:r>
            <a:r>
              <a:rPr lang="tr-TR" sz="3100" b="1" dirty="0"/>
              <a:t>. Cevap: TBMM </a:t>
            </a:r>
            <a:r>
              <a:rPr lang="tr-TR" sz="3100" b="1" dirty="0" smtClean="0"/>
              <a:t>tarafından </a:t>
            </a:r>
            <a:r>
              <a:rPr lang="tr-TR" sz="3100" b="1" dirty="0"/>
              <a:t>12 Mart 1921 tarihinde kabul edilmiştir.</a:t>
            </a:r>
            <a:br>
              <a:rPr lang="tr-TR" sz="3100" b="1" dirty="0"/>
            </a:br>
            <a:endParaRPr lang="tr-TR" sz="3100" b="1" dirty="0"/>
          </a:p>
        </p:txBody>
      </p:sp>
      <p:pic>
        <p:nvPicPr>
          <p:cNvPr id="4" name="İçerik Yer Tutucusu 3" descr="12 Mart İstiklal Marşının Kabulü, Anlam ve Önemi - Nuktele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6850" y="1556792"/>
            <a:ext cx="6210300" cy="3830389"/>
          </a:xfrm>
          <a:prstGeom prst="rect">
            <a:avLst/>
          </a:prstGeom>
          <a:noFill/>
          <a:ln>
            <a:noFill/>
          </a:ln>
        </p:spPr>
      </p:pic>
    </p:spTree>
    <p:extLst>
      <p:ext uri="{BB962C8B-B14F-4D97-AF65-F5344CB8AC3E}">
        <p14:creationId xmlns:p14="http://schemas.microsoft.com/office/powerpoint/2010/main" val="4274610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7.Soru</a:t>
            </a:r>
            <a:endParaRPr lang="tr-TR" dirty="0"/>
          </a:p>
        </p:txBody>
      </p:sp>
      <p:sp>
        <p:nvSpPr>
          <p:cNvPr id="3" name="İçerik Yer Tutucusu 2"/>
          <p:cNvSpPr>
            <a:spLocks noGrp="1"/>
          </p:cNvSpPr>
          <p:nvPr>
            <p:ph idx="1"/>
          </p:nvPr>
        </p:nvSpPr>
        <p:spPr>
          <a:xfrm>
            <a:off x="467544" y="2564904"/>
            <a:ext cx="8229600" cy="1008112"/>
          </a:xfrm>
        </p:spPr>
        <p:txBody>
          <a:bodyPr>
            <a:normAutofit fontScale="77500" lnSpcReduction="20000"/>
          </a:bodyPr>
          <a:lstStyle/>
          <a:p>
            <a:pPr marL="0" indent="0">
              <a:buNone/>
            </a:pPr>
            <a:r>
              <a:rPr lang="tr-TR" sz="3900" b="1" dirty="0" smtClean="0"/>
              <a:t>İstiklâl </a:t>
            </a:r>
            <a:r>
              <a:rPr lang="tr-TR" sz="3900" b="1" dirty="0"/>
              <a:t>Marşını TBMM’de ilk kez </a:t>
            </a:r>
            <a:r>
              <a:rPr lang="tr-TR" sz="3900" b="1" dirty="0" smtClean="0"/>
              <a:t>davudi </a:t>
            </a:r>
            <a:r>
              <a:rPr lang="tr-TR" sz="3900" b="1" dirty="0"/>
              <a:t>sesiyle coşkulu bir biçimde kim okumuştur?</a:t>
            </a:r>
          </a:p>
          <a:p>
            <a:endParaRPr lang="tr-TR" dirty="0"/>
          </a:p>
        </p:txBody>
      </p:sp>
    </p:spTree>
    <p:extLst>
      <p:ext uri="{BB962C8B-B14F-4D97-AF65-F5344CB8AC3E}">
        <p14:creationId xmlns:p14="http://schemas.microsoft.com/office/powerpoint/2010/main" val="3042753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sz="4000" b="1" dirty="0" smtClean="0"/>
              <a:t>7.Cevap</a:t>
            </a:r>
            <a:r>
              <a:rPr lang="tr-TR" sz="4000" b="1" dirty="0"/>
              <a:t>: Dönemin Milli Eğitim Bakanı</a:t>
            </a:r>
            <a:br>
              <a:rPr lang="tr-TR" sz="4000" b="1" dirty="0"/>
            </a:br>
            <a:r>
              <a:rPr lang="tr-TR" sz="4000" b="1" dirty="0"/>
              <a:t>Hamdullah Suphi TANRIÖVER</a:t>
            </a:r>
            <a:r>
              <a:rPr lang="tr-TR" dirty="0"/>
              <a:t/>
            </a:r>
            <a:br>
              <a:rPr lang="tr-TR" dirty="0"/>
            </a:br>
            <a:endParaRPr lang="tr-TR" dirty="0"/>
          </a:p>
        </p:txBody>
      </p:sp>
      <p:pic>
        <p:nvPicPr>
          <p:cNvPr id="4" name="İçerik Yer Tutucusu 3" descr="Tekin Deniz on Twitter: &quot;Hamdullah Suphi Tanrıöver 🌿📕  https://t.co/nlBriI7JDp&quot; / Twitte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861132" y="1935163"/>
            <a:ext cx="3421736" cy="4389437"/>
          </a:xfrm>
          <a:prstGeom prst="rect">
            <a:avLst/>
          </a:prstGeom>
          <a:noFill/>
          <a:ln>
            <a:noFill/>
          </a:ln>
        </p:spPr>
      </p:pic>
    </p:spTree>
    <p:extLst>
      <p:ext uri="{BB962C8B-B14F-4D97-AF65-F5344CB8AC3E}">
        <p14:creationId xmlns:p14="http://schemas.microsoft.com/office/powerpoint/2010/main" val="3440286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8.Soru</a:t>
            </a:r>
            <a:endParaRPr lang="tr-TR" b="1" dirty="0"/>
          </a:p>
        </p:txBody>
      </p:sp>
      <p:sp>
        <p:nvSpPr>
          <p:cNvPr id="3" name="İçerik Yer Tutucusu 2"/>
          <p:cNvSpPr>
            <a:spLocks noGrp="1"/>
          </p:cNvSpPr>
          <p:nvPr>
            <p:ph idx="1"/>
          </p:nvPr>
        </p:nvSpPr>
        <p:spPr>
          <a:xfrm>
            <a:off x="539552" y="2636912"/>
            <a:ext cx="8229600" cy="1684784"/>
          </a:xfrm>
        </p:spPr>
        <p:txBody>
          <a:bodyPr>
            <a:noAutofit/>
          </a:bodyPr>
          <a:lstStyle/>
          <a:p>
            <a:pPr marL="0" indent="0">
              <a:buNone/>
            </a:pPr>
            <a:r>
              <a:rPr lang="tr-TR" sz="3600" b="1" dirty="0" smtClean="0"/>
              <a:t>İstiklâl </a:t>
            </a:r>
            <a:r>
              <a:rPr lang="tr-TR" sz="3600" b="1" dirty="0"/>
              <a:t>Marşında hangi </a:t>
            </a:r>
            <a:r>
              <a:rPr lang="tr-TR" sz="3600" b="1" dirty="0" smtClean="0"/>
              <a:t>sözcük”Batı”sözcüğünün </a:t>
            </a:r>
            <a:r>
              <a:rPr lang="tr-TR" sz="3600" b="1" dirty="0"/>
              <a:t>eş anlamlısı olarak kullanılmıştır?</a:t>
            </a:r>
          </a:p>
        </p:txBody>
      </p:sp>
    </p:spTree>
    <p:extLst>
      <p:ext uri="{BB962C8B-B14F-4D97-AF65-F5344CB8AC3E}">
        <p14:creationId xmlns:p14="http://schemas.microsoft.com/office/powerpoint/2010/main" val="2750849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sz="4000" b="1" dirty="0" smtClean="0"/>
              <a:t>8.Cevap</a:t>
            </a:r>
            <a:r>
              <a:rPr lang="tr-TR" sz="4000" b="1" dirty="0"/>
              <a:t>:  Batı sözcüğünün eş anlamlısı: GARP</a:t>
            </a:r>
            <a:r>
              <a:rPr lang="tr-TR" dirty="0"/>
              <a:t/>
            </a:r>
            <a:br>
              <a:rPr lang="tr-TR" dirty="0"/>
            </a:br>
            <a:endParaRPr lang="tr-TR" dirty="0"/>
          </a:p>
        </p:txBody>
      </p:sp>
      <p:pic>
        <p:nvPicPr>
          <p:cNvPr id="4" name="İçerik Yer Tutucusu 3" descr="D:\GARP.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09018" y="1412776"/>
            <a:ext cx="4525963" cy="4713387"/>
          </a:xfrm>
          <a:prstGeom prst="rect">
            <a:avLst/>
          </a:prstGeom>
          <a:noFill/>
          <a:ln>
            <a:noFill/>
          </a:ln>
        </p:spPr>
      </p:pic>
    </p:spTree>
    <p:extLst>
      <p:ext uri="{BB962C8B-B14F-4D97-AF65-F5344CB8AC3E}">
        <p14:creationId xmlns:p14="http://schemas.microsoft.com/office/powerpoint/2010/main" val="1340096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9.Soru</a:t>
            </a:r>
            <a:r>
              <a:rPr lang="tr-TR" dirty="0" smtClean="0"/>
              <a:t> </a:t>
            </a:r>
            <a:endParaRPr lang="tr-TR" dirty="0"/>
          </a:p>
        </p:txBody>
      </p:sp>
      <p:sp>
        <p:nvSpPr>
          <p:cNvPr id="3" name="İçerik Yer Tutucusu 2"/>
          <p:cNvSpPr>
            <a:spLocks noGrp="1"/>
          </p:cNvSpPr>
          <p:nvPr>
            <p:ph idx="1"/>
          </p:nvPr>
        </p:nvSpPr>
        <p:spPr>
          <a:xfrm>
            <a:off x="395536" y="2852936"/>
            <a:ext cx="8229600" cy="1828800"/>
          </a:xfrm>
        </p:spPr>
        <p:txBody>
          <a:bodyPr/>
          <a:lstStyle/>
          <a:p>
            <a:pPr marL="0" indent="0">
              <a:buNone/>
            </a:pPr>
            <a:r>
              <a:rPr lang="tr-TR" b="1" dirty="0" smtClean="0"/>
              <a:t>     </a:t>
            </a:r>
            <a:r>
              <a:rPr lang="tr-TR" sz="3200" b="1" dirty="0" smtClean="0"/>
              <a:t>İstiklâl </a:t>
            </a:r>
            <a:r>
              <a:rPr lang="tr-TR" sz="3200" b="1" dirty="0"/>
              <a:t>Marşının günümüzde hala kullanılmakta olan bestesi kime aittir?</a:t>
            </a:r>
          </a:p>
        </p:txBody>
      </p:sp>
    </p:spTree>
    <p:extLst>
      <p:ext uri="{BB962C8B-B14F-4D97-AF65-F5344CB8AC3E}">
        <p14:creationId xmlns:p14="http://schemas.microsoft.com/office/powerpoint/2010/main" val="526530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a:r>
            <a:br>
              <a:rPr lang="tr-TR" b="1" dirty="0" smtClean="0"/>
            </a:br>
            <a:r>
              <a:rPr lang="tr-TR" b="1" dirty="0" smtClean="0"/>
              <a:t>9.CEVAP</a:t>
            </a:r>
            <a:r>
              <a:rPr lang="tr-TR" b="1" dirty="0"/>
              <a:t>: Osman Zeki ÜNGÖR</a:t>
            </a:r>
            <a:r>
              <a:rPr lang="tr-TR" dirty="0"/>
              <a:t/>
            </a:r>
            <a:br>
              <a:rPr lang="tr-TR" dirty="0"/>
            </a:br>
            <a:endParaRPr lang="tr-TR" dirty="0"/>
          </a:p>
        </p:txBody>
      </p:sp>
      <p:pic>
        <p:nvPicPr>
          <p:cNvPr id="4" name="İçerik Yer Tutucusu 3" descr="İstiklal Marşı'nın bestecisi: Osman Zeki Üngö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910" y="1935163"/>
            <a:ext cx="5904179" cy="4389437"/>
          </a:xfrm>
          <a:prstGeom prst="rect">
            <a:avLst/>
          </a:prstGeom>
          <a:noFill/>
          <a:ln>
            <a:noFill/>
          </a:ln>
        </p:spPr>
      </p:pic>
    </p:spTree>
    <p:extLst>
      <p:ext uri="{BB962C8B-B14F-4D97-AF65-F5344CB8AC3E}">
        <p14:creationId xmlns:p14="http://schemas.microsoft.com/office/powerpoint/2010/main" val="3702411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1.Soru </a:t>
            </a:r>
            <a:endParaRPr lang="tr-TR" b="1" dirty="0"/>
          </a:p>
        </p:txBody>
      </p:sp>
      <p:sp>
        <p:nvSpPr>
          <p:cNvPr id="3" name="İçerik Yer Tutucusu 2"/>
          <p:cNvSpPr>
            <a:spLocks noGrp="1"/>
          </p:cNvSpPr>
          <p:nvPr>
            <p:ph idx="1"/>
          </p:nvPr>
        </p:nvSpPr>
        <p:spPr>
          <a:xfrm>
            <a:off x="457200" y="1916832"/>
            <a:ext cx="8229600" cy="2448272"/>
          </a:xfrm>
        </p:spPr>
        <p:txBody>
          <a:bodyPr>
            <a:normAutofit fontScale="92500" lnSpcReduction="10000"/>
          </a:bodyPr>
          <a:lstStyle/>
          <a:p>
            <a:endParaRPr lang="tr-TR" b="1" dirty="0" smtClean="0"/>
          </a:p>
          <a:p>
            <a:pPr marL="0" indent="0" algn="just">
              <a:buNone/>
            </a:pPr>
            <a:r>
              <a:rPr lang="tr-TR" b="1" dirty="0" smtClean="0"/>
              <a:t> </a:t>
            </a:r>
            <a:r>
              <a:rPr lang="tr-TR" sz="3600" b="1" dirty="0" smtClean="0"/>
              <a:t>Mehmet </a:t>
            </a:r>
            <a:r>
              <a:rPr lang="tr-TR" sz="3600" b="1" dirty="0"/>
              <a:t>Akif Ersoy’un 1911-1933 yılları arasında yayımladığı  7 şiir kitabındaki şiirleri bir araya getiren eserinin adı nedir? </a:t>
            </a:r>
          </a:p>
          <a:p>
            <a:endParaRPr lang="tr-TR" dirty="0"/>
          </a:p>
        </p:txBody>
      </p:sp>
    </p:spTree>
    <p:extLst>
      <p:ext uri="{BB962C8B-B14F-4D97-AF65-F5344CB8AC3E}">
        <p14:creationId xmlns:p14="http://schemas.microsoft.com/office/powerpoint/2010/main" val="3657910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10.Soru</a:t>
            </a:r>
            <a:endParaRPr lang="tr-TR" b="1" dirty="0"/>
          </a:p>
        </p:txBody>
      </p:sp>
      <p:sp>
        <p:nvSpPr>
          <p:cNvPr id="3" name="İçerik Yer Tutucusu 2"/>
          <p:cNvSpPr>
            <a:spLocks noGrp="1"/>
          </p:cNvSpPr>
          <p:nvPr>
            <p:ph idx="1"/>
          </p:nvPr>
        </p:nvSpPr>
        <p:spPr>
          <a:xfrm>
            <a:off x="467544" y="2204864"/>
            <a:ext cx="8229600" cy="3196952"/>
          </a:xfrm>
        </p:spPr>
        <p:txBody>
          <a:bodyPr>
            <a:normAutofit/>
          </a:bodyPr>
          <a:lstStyle/>
          <a:p>
            <a:pPr marL="0" indent="0">
              <a:buNone/>
            </a:pPr>
            <a:r>
              <a:rPr lang="tr-TR" sz="2400" dirty="0"/>
              <a:t>“Eşin var, âşiyanın var, baharın var, ki beklerdin;</a:t>
            </a:r>
          </a:p>
          <a:p>
            <a:pPr marL="0" indent="0">
              <a:buNone/>
            </a:pPr>
            <a:r>
              <a:rPr lang="tr-TR" sz="2400" dirty="0"/>
              <a:t>Kıyâmetler koparmak neydi, ey bülbül, nedir derdin </a:t>
            </a:r>
            <a:r>
              <a:rPr lang="tr-TR" sz="2400" dirty="0" smtClean="0"/>
              <a:t>?</a:t>
            </a:r>
          </a:p>
          <a:p>
            <a:pPr marL="0" indent="0">
              <a:buNone/>
            </a:pPr>
            <a:r>
              <a:rPr lang="tr-TR" sz="2400" dirty="0" smtClean="0"/>
              <a:t>0 </a:t>
            </a:r>
            <a:r>
              <a:rPr lang="tr-TR" sz="2400" dirty="0"/>
              <a:t>zümrüd tahta kondun, bir semâvî saltanat kurdun;</a:t>
            </a:r>
          </a:p>
          <a:p>
            <a:pPr marL="0" indent="0">
              <a:buNone/>
            </a:pPr>
            <a:r>
              <a:rPr lang="tr-TR" sz="2400" dirty="0"/>
              <a:t>Cihânın yurdu hep çiğnense, çiğnenmez senin yurdun...”</a:t>
            </a:r>
          </a:p>
          <a:p>
            <a:pPr marL="0" indent="0">
              <a:buNone/>
            </a:pPr>
            <a:r>
              <a:rPr lang="tr-TR" b="1" dirty="0" smtClean="0"/>
              <a:t>Mehmet </a:t>
            </a:r>
            <a:r>
              <a:rPr lang="tr-TR" b="1" dirty="0"/>
              <a:t>Akif, bir kısmı seslendirilen “Bülbül” şiirini hangi olay üzerine yazmıştır?</a:t>
            </a:r>
            <a:endParaRPr lang="tr-TR" dirty="0"/>
          </a:p>
          <a:p>
            <a:endParaRPr lang="tr-TR" dirty="0"/>
          </a:p>
        </p:txBody>
      </p:sp>
    </p:spTree>
    <p:extLst>
      <p:ext uri="{BB962C8B-B14F-4D97-AF65-F5344CB8AC3E}">
        <p14:creationId xmlns:p14="http://schemas.microsoft.com/office/powerpoint/2010/main" val="1661816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8435280" cy="1152128"/>
          </a:xfrm>
        </p:spPr>
        <p:txBody>
          <a:bodyPr>
            <a:normAutofit fontScale="90000"/>
          </a:bodyPr>
          <a:lstStyle/>
          <a:p>
            <a:r>
              <a:rPr lang="tr-TR" b="1" dirty="0" smtClean="0"/>
              <a:t/>
            </a:r>
            <a:br>
              <a:rPr lang="tr-TR" b="1" dirty="0" smtClean="0"/>
            </a:br>
            <a:r>
              <a:rPr lang="tr-TR" sz="1800" b="1" dirty="0" smtClean="0"/>
              <a:t>10.Cevap</a:t>
            </a:r>
            <a:r>
              <a:rPr lang="tr-TR" sz="1800" b="1" dirty="0"/>
              <a:t>: Mehmet Akif Ersoy, Bülbül şiirini Yunanlıların Bursa’nın işgali esnasında Osmanlı Devleti’nin kurucusu olan Osman Gazi’nin türbesindeki yapılan saygısızlık üzerine yazmıştır!   </a:t>
            </a:r>
            <a:r>
              <a:rPr lang="tr-TR" sz="1800" dirty="0"/>
              <a:t/>
            </a:r>
            <a:br>
              <a:rPr lang="tr-TR" sz="1800" dirty="0"/>
            </a:br>
            <a:r>
              <a:rPr lang="tr-TR" sz="1800" dirty="0"/>
              <a:t/>
            </a:r>
            <a:br>
              <a:rPr lang="tr-TR" sz="1800" dirty="0"/>
            </a:br>
            <a:endParaRPr lang="tr-TR" sz="1800" dirty="0"/>
          </a:p>
        </p:txBody>
      </p:sp>
      <p:sp>
        <p:nvSpPr>
          <p:cNvPr id="3" name="İçerik Yer Tutucusu 2"/>
          <p:cNvSpPr>
            <a:spLocks noGrp="1"/>
          </p:cNvSpPr>
          <p:nvPr>
            <p:ph idx="1"/>
          </p:nvPr>
        </p:nvSpPr>
        <p:spPr/>
        <p:txBody>
          <a:bodyPr>
            <a:normAutofit fontScale="92500" lnSpcReduction="10000"/>
          </a:bodyPr>
          <a:lstStyle/>
          <a:p>
            <a:pPr marL="0" indent="0">
              <a:buNone/>
            </a:pPr>
            <a:r>
              <a:rPr lang="tr-TR" sz="1400" dirty="0"/>
              <a:t>Olayın detayı şöyledir:</a:t>
            </a:r>
          </a:p>
          <a:p>
            <a:pPr marL="0" indent="0">
              <a:buNone/>
            </a:pPr>
            <a:r>
              <a:rPr lang="tr-TR" sz="1400" b="1" dirty="0"/>
              <a:t>	</a:t>
            </a:r>
            <a:r>
              <a:rPr lang="tr-TR" sz="2000" dirty="0">
                <a:hlinkClick r:id="rId2"/>
              </a:rPr>
              <a:t>Temmuz 1920’de Ankara üzerine saldırıya hazırlanan Yunan kuvvetleri, Bursa’ya girmişlerdi. Burada geçen olaylar Türk milli mücadele tarihinin en acı ve en hazin olaylarını teşkil eder. Bursa’ya giren Yunan ordusunda teğmen olan başvekilleri Venizelos’un oğlu Sofokles (ki daha sonraları başbakan olarak ülkemizi ziyaret etmiştir) doğruca Osmanlı devletinin kurucusu olan Osman Gazi’nin türbesine girmiştir. Orada sandukaya ayağını dayayarak çektirdiği fotoğrafı dünya basınında yayınlanmıştır.</a:t>
            </a:r>
            <a:br>
              <a:rPr lang="tr-TR" sz="2000" dirty="0">
                <a:hlinkClick r:id="rId2"/>
              </a:rPr>
            </a:br>
            <a:r>
              <a:rPr lang="tr-TR" sz="2000" dirty="0">
                <a:hlinkClick r:id="rId2"/>
              </a:rPr>
              <a:t>- “Kalk koca Türk!.. Senden ırkımın intikamını almaya geldim. Bak kurduğun devlet parça parça oldu. Bursa’yı eski sahibine iade ettik. Zelil neslin şimdi elimizde bir köle durumunda bulunuyor. Kalk!.. Seni bir kere daha öldüreyim de ırkımın intikamını alayım!..”</a:t>
            </a:r>
            <a:r>
              <a:rPr lang="tr-TR" sz="2000" b="1" dirty="0"/>
              <a:t> </a:t>
            </a:r>
            <a:r>
              <a:rPr lang="tr-TR" sz="2000" b="1" dirty="0" smtClean="0"/>
              <a:t>   </a:t>
            </a:r>
            <a:r>
              <a:rPr lang="tr-TR" sz="2000" dirty="0" smtClean="0"/>
              <a:t>Bir </a:t>
            </a:r>
            <a:r>
              <a:rPr lang="tr-TR" sz="2000" dirty="0"/>
              <a:t>müddet türbenin içinde kılıcını sallayarak dolaştıktan sonra zafer kazanmış bir kumandan havasına bürünen Venizelos’un oğlu, ayağını sandukanın üzerine koyup kılıcına dayanarak fotoğrafçıya şöyle seslenmişti </a:t>
            </a:r>
            <a:r>
              <a:rPr lang="tr-TR" sz="2000" dirty="0" smtClean="0"/>
              <a:t>:</a:t>
            </a:r>
            <a:endParaRPr lang="tr-TR" dirty="0"/>
          </a:p>
        </p:txBody>
      </p:sp>
    </p:spTree>
    <p:extLst>
      <p:ext uri="{BB962C8B-B14F-4D97-AF65-F5344CB8AC3E}">
        <p14:creationId xmlns:p14="http://schemas.microsoft.com/office/powerpoint/2010/main" val="560001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sz="4000" b="1" dirty="0" smtClean="0"/>
              <a:t>“ Çek bakalım bir Bursa hatırası…”</a:t>
            </a:r>
            <a:br>
              <a:rPr lang="tr-TR" sz="4000" b="1" dirty="0" smtClean="0"/>
            </a:br>
            <a:endParaRPr lang="tr-TR" sz="4000" b="1" dirty="0"/>
          </a:p>
        </p:txBody>
      </p:sp>
      <p:pic>
        <p:nvPicPr>
          <p:cNvPr id="4" name="İçerik Yer Tutucusu 3" descr="http://www.bursadakultur.org/images/sofokles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600200"/>
            <a:ext cx="4608512" cy="4637111"/>
          </a:xfrm>
          <a:prstGeom prst="rect">
            <a:avLst/>
          </a:prstGeom>
          <a:noFill/>
          <a:ln>
            <a:noFill/>
          </a:ln>
        </p:spPr>
      </p:pic>
    </p:spTree>
    <p:extLst>
      <p:ext uri="{BB962C8B-B14F-4D97-AF65-F5344CB8AC3E}">
        <p14:creationId xmlns:p14="http://schemas.microsoft.com/office/powerpoint/2010/main" val="1115461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11.Soru</a:t>
            </a:r>
            <a:endParaRPr lang="tr-TR" b="1" dirty="0"/>
          </a:p>
        </p:txBody>
      </p:sp>
      <p:sp>
        <p:nvSpPr>
          <p:cNvPr id="3" name="İçerik Yer Tutucusu 2"/>
          <p:cNvSpPr>
            <a:spLocks noGrp="1"/>
          </p:cNvSpPr>
          <p:nvPr>
            <p:ph idx="1"/>
          </p:nvPr>
        </p:nvSpPr>
        <p:spPr>
          <a:xfrm>
            <a:off x="457200" y="2204863"/>
            <a:ext cx="8435280" cy="3168353"/>
          </a:xfrm>
        </p:spPr>
        <p:txBody>
          <a:bodyPr/>
          <a:lstStyle/>
          <a:p>
            <a:pPr marL="0" indent="0">
              <a:buNone/>
            </a:pPr>
            <a:r>
              <a:rPr lang="tr-TR" dirty="0"/>
              <a:t>“Diyordum ya. Nesilmiş gerçek: İşte çiğnetmedi namusunu, çiğnetmeyecek!”</a:t>
            </a:r>
          </a:p>
          <a:p>
            <a:pPr marL="0" indent="0">
              <a:buNone/>
            </a:pPr>
            <a:r>
              <a:rPr lang="tr-TR" b="1" dirty="0" smtClean="0"/>
              <a:t>Mehmet </a:t>
            </a:r>
            <a:r>
              <a:rPr lang="tr-TR" b="1" dirty="0"/>
              <a:t>Akif’in yazdığı Çanakkele Şehitleri adlı şiirde geçen bu ifadelerde, </a:t>
            </a:r>
            <a:r>
              <a:rPr lang="tr-TR" b="1" dirty="0" smtClean="0"/>
              <a:t>Çanakkale cephesinde </a:t>
            </a:r>
            <a:r>
              <a:rPr lang="tr-TR" b="1" dirty="0"/>
              <a:t>vatanın imdadına yetişen öğrenci gençliğini temsil eden, ideal nesil diye seslendiği karaktere hangi isimle seslenmektedir?</a:t>
            </a:r>
            <a:endParaRPr lang="tr-TR" dirty="0"/>
          </a:p>
          <a:p>
            <a:endParaRPr lang="tr-TR" dirty="0"/>
          </a:p>
        </p:txBody>
      </p:sp>
    </p:spTree>
    <p:extLst>
      <p:ext uri="{BB962C8B-B14F-4D97-AF65-F5344CB8AC3E}">
        <p14:creationId xmlns:p14="http://schemas.microsoft.com/office/powerpoint/2010/main" val="215587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smtClean="0"/>
              <a:t>11.Cevap</a:t>
            </a:r>
            <a:r>
              <a:rPr lang="tr-TR" dirty="0"/>
              <a:t>: Âsım’ın Nesli</a:t>
            </a:r>
            <a:br>
              <a:rPr lang="tr-TR" dirty="0"/>
            </a:br>
            <a:endParaRPr lang="tr-TR" dirty="0"/>
          </a:p>
        </p:txBody>
      </p:sp>
      <p:pic>
        <p:nvPicPr>
          <p:cNvPr id="4" name="İçerik Yer Tutucusu 3" descr="Kitap Cümleleri Twitterren: &quot;Asım'ın nesli... diyordum ya... Nesilmiş  gerçek: İşte çiğnetmedi namusunu, çiğnetmeyecek. #MehmetAkifErsoy  https://t.co/01E3rPE7IL&quot; / Twitte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749211" y="1935163"/>
            <a:ext cx="5645578" cy="4389437"/>
          </a:xfrm>
          <a:prstGeom prst="rect">
            <a:avLst/>
          </a:prstGeom>
          <a:noFill/>
          <a:ln>
            <a:noFill/>
          </a:ln>
        </p:spPr>
      </p:pic>
    </p:spTree>
    <p:extLst>
      <p:ext uri="{BB962C8B-B14F-4D97-AF65-F5344CB8AC3E}">
        <p14:creationId xmlns:p14="http://schemas.microsoft.com/office/powerpoint/2010/main" val="154201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12.Soru </a:t>
            </a:r>
            <a:endParaRPr lang="tr-TR" b="1" dirty="0"/>
          </a:p>
        </p:txBody>
      </p:sp>
      <p:sp>
        <p:nvSpPr>
          <p:cNvPr id="3" name="İçerik Yer Tutucusu 2"/>
          <p:cNvSpPr>
            <a:spLocks noGrp="1"/>
          </p:cNvSpPr>
          <p:nvPr>
            <p:ph idx="1"/>
          </p:nvPr>
        </p:nvSpPr>
        <p:spPr>
          <a:xfrm>
            <a:off x="611560" y="2780928"/>
            <a:ext cx="8229600" cy="1324744"/>
          </a:xfrm>
        </p:spPr>
        <p:txBody>
          <a:bodyPr>
            <a:normAutofit fontScale="70000" lnSpcReduction="20000"/>
          </a:bodyPr>
          <a:lstStyle/>
          <a:p>
            <a:pPr marL="0" indent="0" algn="just">
              <a:buNone/>
            </a:pPr>
            <a:r>
              <a:rPr lang="tr-TR" dirty="0" smtClean="0"/>
              <a:t>        </a:t>
            </a:r>
            <a:r>
              <a:rPr lang="tr-TR" sz="3800" b="1" dirty="0" smtClean="0"/>
              <a:t>Mehmet </a:t>
            </a:r>
            <a:r>
              <a:rPr lang="tr-TR" sz="3800" b="1" dirty="0"/>
              <a:t>Akif Ersoy, </a:t>
            </a:r>
            <a:endParaRPr lang="tr-TR" sz="3800" b="1" dirty="0" smtClean="0"/>
          </a:p>
          <a:p>
            <a:pPr marL="0" indent="0" algn="just">
              <a:buNone/>
            </a:pPr>
            <a:r>
              <a:rPr lang="tr-TR" sz="3800" b="1" dirty="0"/>
              <a:t> </a:t>
            </a:r>
            <a:r>
              <a:rPr lang="tr-TR" sz="3800" b="1" dirty="0" smtClean="0"/>
              <a:t>                                 İstiklâl </a:t>
            </a:r>
            <a:r>
              <a:rPr lang="tr-TR" sz="3800" b="1" dirty="0"/>
              <a:t>Marşını </a:t>
            </a:r>
            <a:endParaRPr lang="tr-TR" sz="3800" b="1" dirty="0" smtClean="0"/>
          </a:p>
          <a:p>
            <a:pPr marL="0" indent="0" algn="just">
              <a:buNone/>
            </a:pPr>
            <a:r>
              <a:rPr lang="tr-TR" sz="3800" b="1" dirty="0"/>
              <a:t> </a:t>
            </a:r>
            <a:r>
              <a:rPr lang="tr-TR" sz="3800" b="1" dirty="0" smtClean="0"/>
              <a:t>                                             nerede </a:t>
            </a:r>
            <a:r>
              <a:rPr lang="tr-TR" sz="3800" b="1" dirty="0"/>
              <a:t>yazmıştır?</a:t>
            </a:r>
          </a:p>
        </p:txBody>
      </p:sp>
    </p:spTree>
    <p:extLst>
      <p:ext uri="{BB962C8B-B14F-4D97-AF65-F5344CB8AC3E}">
        <p14:creationId xmlns:p14="http://schemas.microsoft.com/office/powerpoint/2010/main" val="104994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548680"/>
            <a:ext cx="7571184" cy="720080"/>
          </a:xfrm>
        </p:spPr>
        <p:txBody>
          <a:bodyPr>
            <a:normAutofit fontScale="90000"/>
          </a:bodyPr>
          <a:lstStyle/>
          <a:p>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sz="2700" b="1" dirty="0">
                <a:solidFill>
                  <a:srgbClr val="04617B"/>
                </a:solidFill>
              </a:rPr>
              <a:t>12.Cevap:TACETTİN DERGAHI (ANKARA)</a:t>
            </a:r>
            <a:endParaRPr lang="tr-TR" dirty="0"/>
          </a:p>
        </p:txBody>
      </p:sp>
      <p:pic>
        <p:nvPicPr>
          <p:cNvPr id="4" name="İçerik Yer Tutucusu 3" descr="TACETTİN SULTAN CAMİ VE DERGAHI | Kültür Portalı"/>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6365033" cy="2361214"/>
          </a:xfrm>
          <a:prstGeom prst="rect">
            <a:avLst/>
          </a:prstGeom>
          <a:noFill/>
          <a:ln>
            <a:noFill/>
          </a:ln>
        </p:spPr>
      </p:pic>
      <p:pic>
        <p:nvPicPr>
          <p:cNvPr id="5" name="Resim 4" descr="Tacettin Dergahı, Mehmet Akif Ersot Müze Evi ve Muhsin Yazıcının Kabri:  Mehmet Akif Ersoy Evi, Ankara, Türkiye - Tripadvisor"/>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077072"/>
            <a:ext cx="6368236" cy="2592288"/>
          </a:xfrm>
          <a:prstGeom prst="rect">
            <a:avLst/>
          </a:prstGeom>
          <a:noFill/>
          <a:ln>
            <a:noFill/>
          </a:ln>
        </p:spPr>
      </p:pic>
    </p:spTree>
    <p:extLst>
      <p:ext uri="{BB962C8B-B14F-4D97-AF65-F5344CB8AC3E}">
        <p14:creationId xmlns:p14="http://schemas.microsoft.com/office/powerpoint/2010/main" val="3612409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13.Soru </a:t>
            </a:r>
            <a:endParaRPr lang="tr-TR" b="1" dirty="0"/>
          </a:p>
        </p:txBody>
      </p:sp>
      <p:sp>
        <p:nvSpPr>
          <p:cNvPr id="3" name="İçerik Yer Tutucusu 2"/>
          <p:cNvSpPr>
            <a:spLocks noGrp="1"/>
          </p:cNvSpPr>
          <p:nvPr>
            <p:ph idx="1"/>
          </p:nvPr>
        </p:nvSpPr>
        <p:spPr>
          <a:xfrm>
            <a:off x="395536" y="2420888"/>
            <a:ext cx="8229600" cy="1584176"/>
          </a:xfrm>
        </p:spPr>
        <p:txBody>
          <a:bodyPr>
            <a:normAutofit/>
          </a:bodyPr>
          <a:lstStyle/>
          <a:p>
            <a:pPr marL="0" indent="0" algn="ctr">
              <a:buNone/>
            </a:pPr>
            <a:r>
              <a:rPr lang="tr-TR" sz="3200" dirty="0" smtClean="0"/>
              <a:t>    </a:t>
            </a:r>
            <a:r>
              <a:rPr lang="tr-TR" sz="3200" b="1" dirty="0" smtClean="0"/>
              <a:t>Mehmet </a:t>
            </a:r>
            <a:r>
              <a:rPr lang="tr-TR" sz="3200" b="1" dirty="0"/>
              <a:t>Akif Ersoy, </a:t>
            </a:r>
            <a:endParaRPr lang="tr-TR" sz="3200" b="1" dirty="0" smtClean="0"/>
          </a:p>
          <a:p>
            <a:pPr marL="0" indent="0" algn="ctr">
              <a:buNone/>
            </a:pPr>
            <a:r>
              <a:rPr lang="tr-TR" sz="3200" b="1" dirty="0" smtClean="0"/>
              <a:t>İstiklâl </a:t>
            </a:r>
            <a:r>
              <a:rPr lang="tr-TR" sz="3200" b="1" dirty="0"/>
              <a:t>Marşını kime ithafen yazmıştır?</a:t>
            </a:r>
          </a:p>
        </p:txBody>
      </p:sp>
    </p:spTree>
    <p:extLst>
      <p:ext uri="{BB962C8B-B14F-4D97-AF65-F5344CB8AC3E}">
        <p14:creationId xmlns:p14="http://schemas.microsoft.com/office/powerpoint/2010/main" val="186290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836712"/>
            <a:ext cx="8229600" cy="1010376"/>
          </a:xfrm>
        </p:spPr>
        <p:txBody>
          <a:bodyPr>
            <a:normAutofit fontScale="90000"/>
          </a:bodyPr>
          <a:lstStyle/>
          <a:p>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sz="3100" b="1" dirty="0" smtClean="0"/>
              <a:t>13.Cevap</a:t>
            </a:r>
            <a:r>
              <a:rPr lang="tr-TR" sz="3100" b="1" dirty="0"/>
              <a:t>: Kahraman Ordumuza ithafen yazmıştır.</a:t>
            </a:r>
            <a:r>
              <a:rPr lang="tr-TR" sz="3100" dirty="0"/>
              <a:t/>
            </a:r>
            <a:br>
              <a:rPr lang="tr-TR" sz="3100" dirty="0"/>
            </a:br>
            <a:endParaRPr lang="tr-TR" sz="3100" dirty="0"/>
          </a:p>
        </p:txBody>
      </p:sp>
      <p:pic>
        <p:nvPicPr>
          <p:cNvPr id="4" name="İçerik Yer Tutucusu 3" descr="Pulhane Ltd.Şt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840760" cy="3918942"/>
          </a:xfrm>
          <a:prstGeom prst="rect">
            <a:avLst/>
          </a:prstGeom>
          <a:noFill/>
          <a:ln>
            <a:noFill/>
          </a:ln>
        </p:spPr>
      </p:pic>
    </p:spTree>
    <p:extLst>
      <p:ext uri="{BB962C8B-B14F-4D97-AF65-F5344CB8AC3E}">
        <p14:creationId xmlns:p14="http://schemas.microsoft.com/office/powerpoint/2010/main" val="3118307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14.Soru</a:t>
            </a:r>
            <a:r>
              <a:rPr lang="tr-TR" dirty="0" smtClean="0"/>
              <a:t> </a:t>
            </a:r>
            <a:endParaRPr lang="tr-TR" dirty="0"/>
          </a:p>
        </p:txBody>
      </p:sp>
      <p:sp>
        <p:nvSpPr>
          <p:cNvPr id="3" name="İçerik Yer Tutucusu 2"/>
          <p:cNvSpPr>
            <a:spLocks noGrp="1"/>
          </p:cNvSpPr>
          <p:nvPr>
            <p:ph idx="1"/>
          </p:nvPr>
        </p:nvSpPr>
        <p:spPr>
          <a:xfrm>
            <a:off x="395536" y="2420888"/>
            <a:ext cx="8229600" cy="2116832"/>
          </a:xfrm>
        </p:spPr>
        <p:txBody>
          <a:bodyPr/>
          <a:lstStyle/>
          <a:p>
            <a:pPr marL="0" indent="0" algn="ctr">
              <a:buNone/>
            </a:pPr>
            <a:r>
              <a:rPr lang="tr-TR" b="1" dirty="0"/>
              <a:t>Mehmet Akif Ersoy’un, Halkalı’da 1889-1893 yılları arasında birincilikle bitirdiği okulun adı nedir?</a:t>
            </a:r>
          </a:p>
        </p:txBody>
      </p:sp>
    </p:spTree>
    <p:extLst>
      <p:ext uri="{BB962C8B-B14F-4D97-AF65-F5344CB8AC3E}">
        <p14:creationId xmlns:p14="http://schemas.microsoft.com/office/powerpoint/2010/main" val="185053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1.CEVAP: SAFAHAT</a:t>
            </a:r>
          </a:p>
        </p:txBody>
      </p:sp>
      <p:pic>
        <p:nvPicPr>
          <p:cNvPr id="4" name="İçerik Yer Tutucusu 3" descr="Safahat (Mehmet Akif Ersoy) - Fiyat &amp; Satın Al | D&am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075934" y="1935163"/>
            <a:ext cx="2992132" cy="4389437"/>
          </a:xfrm>
          <a:prstGeom prst="rect">
            <a:avLst/>
          </a:prstGeom>
          <a:noFill/>
          <a:ln>
            <a:noFill/>
          </a:ln>
        </p:spPr>
      </p:pic>
    </p:spTree>
    <p:extLst>
      <p:ext uri="{BB962C8B-B14F-4D97-AF65-F5344CB8AC3E}">
        <p14:creationId xmlns:p14="http://schemas.microsoft.com/office/powerpoint/2010/main" val="1056445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260648"/>
            <a:ext cx="5976664" cy="576064"/>
          </a:xfrm>
        </p:spPr>
        <p:txBody>
          <a:bodyPr>
            <a:noAutofit/>
          </a:bodyPr>
          <a:lstStyle/>
          <a:p>
            <a:r>
              <a:rPr lang="tr-TR" sz="1800" b="1" dirty="0"/>
              <a:t>14.Cevap: </a:t>
            </a:r>
            <a:r>
              <a:rPr lang="tr-TR" sz="2000" b="1" dirty="0"/>
              <a:t>HALKALI ZİRAAT ve BAYTAR MEKTEBİ</a:t>
            </a:r>
            <a:br>
              <a:rPr lang="tr-TR" sz="2000" b="1" dirty="0"/>
            </a:br>
            <a:endParaRPr lang="tr-TR" sz="2000" b="1" dirty="0"/>
          </a:p>
        </p:txBody>
      </p:sp>
      <p:pic>
        <p:nvPicPr>
          <p:cNvPr id="4" name="İçerik Yer Tutucusu 3" descr="20121112-01-uk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6191250" cy="2571750"/>
          </a:xfrm>
          <a:prstGeom prst="rect">
            <a:avLst/>
          </a:prstGeom>
          <a:noFill/>
          <a:ln>
            <a:noFill/>
          </a:ln>
        </p:spPr>
      </p:pic>
      <p:pic>
        <p:nvPicPr>
          <p:cNvPr id="5" name="Resim 4" descr="Mehmet Akif Ersoy'un memuriyet hayatı ve veteriner hekimliği-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366655"/>
            <a:ext cx="6264736" cy="2798649"/>
          </a:xfrm>
          <a:prstGeom prst="rect">
            <a:avLst/>
          </a:prstGeom>
          <a:noFill/>
          <a:ln>
            <a:noFill/>
          </a:ln>
        </p:spPr>
      </p:pic>
    </p:spTree>
    <p:extLst>
      <p:ext uri="{BB962C8B-B14F-4D97-AF65-F5344CB8AC3E}">
        <p14:creationId xmlns:p14="http://schemas.microsoft.com/office/powerpoint/2010/main" val="470705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15.Soru </a:t>
            </a:r>
            <a:endParaRPr lang="tr-TR" b="1" dirty="0"/>
          </a:p>
        </p:txBody>
      </p:sp>
      <p:sp>
        <p:nvSpPr>
          <p:cNvPr id="3" name="İçerik Yer Tutucusu 2"/>
          <p:cNvSpPr>
            <a:spLocks noGrp="1"/>
          </p:cNvSpPr>
          <p:nvPr>
            <p:ph idx="1"/>
          </p:nvPr>
        </p:nvSpPr>
        <p:spPr>
          <a:xfrm>
            <a:off x="611560" y="2780928"/>
            <a:ext cx="8229600" cy="1368152"/>
          </a:xfrm>
        </p:spPr>
        <p:txBody>
          <a:bodyPr/>
          <a:lstStyle/>
          <a:p>
            <a:pPr marL="0" indent="0" algn="ctr">
              <a:buNone/>
            </a:pPr>
            <a:r>
              <a:rPr lang="tr-TR" b="1" dirty="0"/>
              <a:t>Mehmet Akif Ersoy Üniversitesi hangi şehrimizde bulunmaktadır?</a:t>
            </a:r>
          </a:p>
        </p:txBody>
      </p:sp>
    </p:spTree>
    <p:extLst>
      <p:ext uri="{BB962C8B-B14F-4D97-AF65-F5344CB8AC3E}">
        <p14:creationId xmlns:p14="http://schemas.microsoft.com/office/powerpoint/2010/main" val="492856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764704"/>
            <a:ext cx="8229600" cy="1368152"/>
          </a:xfrm>
        </p:spPr>
        <p:txBody>
          <a:bodyPr>
            <a:normAutofit fontScale="90000"/>
          </a:bodyPr>
          <a:lstStyle/>
          <a:p>
            <a:r>
              <a:rPr lang="tr-TR" dirty="0" smtClean="0"/>
              <a:t/>
            </a:r>
            <a:br>
              <a:rPr lang="tr-TR" dirty="0" smtClean="0"/>
            </a:br>
            <a:r>
              <a:rPr lang="tr-TR" b="1" dirty="0" smtClean="0"/>
              <a:t>15.Cevap</a:t>
            </a:r>
            <a:r>
              <a:rPr lang="tr-TR" b="1" dirty="0"/>
              <a:t>: BURDUR </a:t>
            </a:r>
            <a:r>
              <a:rPr lang="tr-TR" dirty="0"/>
              <a:t/>
            </a:r>
            <a:br>
              <a:rPr lang="tr-TR" dirty="0"/>
            </a:br>
            <a:endParaRPr lang="tr-TR" dirty="0"/>
          </a:p>
        </p:txBody>
      </p:sp>
      <p:pic>
        <p:nvPicPr>
          <p:cNvPr id="4" name="İçerik Yer Tutucusu 3" descr="Kurumsal Kimlik | Burdur Mehmet Akif Ersoy Üniversites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8075240" cy="3900065"/>
          </a:xfrm>
          <a:prstGeom prst="rect">
            <a:avLst/>
          </a:prstGeom>
          <a:noFill/>
          <a:ln>
            <a:noFill/>
          </a:ln>
        </p:spPr>
      </p:pic>
    </p:spTree>
    <p:extLst>
      <p:ext uri="{BB962C8B-B14F-4D97-AF65-F5344CB8AC3E}">
        <p14:creationId xmlns:p14="http://schemas.microsoft.com/office/powerpoint/2010/main" val="84467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16.Soru</a:t>
            </a:r>
            <a:r>
              <a:rPr lang="tr-TR" dirty="0" smtClean="0"/>
              <a:t> </a:t>
            </a:r>
            <a:endParaRPr lang="tr-TR" dirty="0"/>
          </a:p>
        </p:txBody>
      </p:sp>
      <p:sp>
        <p:nvSpPr>
          <p:cNvPr id="3" name="İçerik Yer Tutucusu 2"/>
          <p:cNvSpPr>
            <a:spLocks noGrp="1"/>
          </p:cNvSpPr>
          <p:nvPr>
            <p:ph idx="1"/>
          </p:nvPr>
        </p:nvSpPr>
        <p:spPr>
          <a:xfrm>
            <a:off x="467544" y="2564904"/>
            <a:ext cx="8229600" cy="1108720"/>
          </a:xfrm>
        </p:spPr>
        <p:txBody>
          <a:bodyPr/>
          <a:lstStyle/>
          <a:p>
            <a:pPr marL="0" indent="0">
              <a:buNone/>
            </a:pPr>
            <a:r>
              <a:rPr lang="tr-TR" b="1" dirty="0"/>
              <a:t>Mehmet Akif’in çok sevdiği ney hocası kimdir? </a:t>
            </a:r>
          </a:p>
          <a:p>
            <a:endParaRPr lang="tr-TR" dirty="0"/>
          </a:p>
        </p:txBody>
      </p:sp>
    </p:spTree>
    <p:extLst>
      <p:ext uri="{BB962C8B-B14F-4D97-AF65-F5344CB8AC3E}">
        <p14:creationId xmlns:p14="http://schemas.microsoft.com/office/powerpoint/2010/main" val="829699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64088" y="1628800"/>
            <a:ext cx="3605998" cy="936104"/>
          </a:xfrm>
        </p:spPr>
        <p:txBody>
          <a:bodyPr>
            <a:normAutofit fontScale="90000"/>
          </a:bodyPr>
          <a:lstStyle/>
          <a:p>
            <a:r>
              <a:rPr lang="tr-TR" dirty="0"/>
              <a:t> </a:t>
            </a:r>
            <a:br>
              <a:rPr lang="tr-TR" dirty="0"/>
            </a:br>
            <a:r>
              <a:rPr lang="tr-TR" dirty="0" smtClean="0"/>
              <a:t>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sz="2700" b="1" dirty="0" smtClean="0"/>
              <a:t>16.Cevap</a:t>
            </a:r>
            <a:r>
              <a:rPr lang="tr-TR" sz="2700" b="1" dirty="0"/>
              <a:t>: Neyzen TEVFİK</a:t>
            </a:r>
            <a:r>
              <a:rPr lang="tr-TR" sz="3600" dirty="0"/>
              <a:t/>
            </a:r>
            <a:br>
              <a:rPr lang="tr-TR" sz="3600" dirty="0"/>
            </a:br>
            <a:endParaRPr lang="tr-TR"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025949"/>
            <a:ext cx="44644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4" descr="Mehmet Akif ERSOY - Neyzen TEVFİK"/>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573016"/>
            <a:ext cx="4752528" cy="2952328"/>
          </a:xfrm>
          <a:prstGeom prst="rect">
            <a:avLst/>
          </a:prstGeom>
          <a:noFill/>
          <a:ln>
            <a:noFill/>
          </a:ln>
        </p:spPr>
      </p:pic>
    </p:spTree>
    <p:extLst>
      <p:ext uri="{BB962C8B-B14F-4D97-AF65-F5344CB8AC3E}">
        <p14:creationId xmlns:p14="http://schemas.microsoft.com/office/powerpoint/2010/main" val="2550545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17.Soru</a:t>
            </a:r>
            <a:r>
              <a:rPr lang="tr-TR" dirty="0" smtClean="0"/>
              <a:t> </a:t>
            </a:r>
            <a:endParaRPr lang="tr-TR" dirty="0"/>
          </a:p>
        </p:txBody>
      </p:sp>
      <p:sp>
        <p:nvSpPr>
          <p:cNvPr id="3" name="İçerik Yer Tutucusu 2"/>
          <p:cNvSpPr>
            <a:spLocks noGrp="1"/>
          </p:cNvSpPr>
          <p:nvPr>
            <p:ph idx="1"/>
          </p:nvPr>
        </p:nvSpPr>
        <p:spPr>
          <a:xfrm>
            <a:off x="395536" y="2492896"/>
            <a:ext cx="8229600" cy="2448272"/>
          </a:xfrm>
        </p:spPr>
        <p:txBody>
          <a:bodyPr/>
          <a:lstStyle/>
          <a:p>
            <a:pPr marL="0" indent="0" algn="ctr">
              <a:buNone/>
            </a:pPr>
            <a:r>
              <a:rPr lang="tr-TR" b="1" dirty="0"/>
              <a:t>Halkın yaşayış değerlerini anlatan manzum hikayeler yazmış Mehmet Akif Ersoy’un bu türde yazdığı en bilinen manzum hikayelerden birinin adını yazınız.</a:t>
            </a:r>
          </a:p>
        </p:txBody>
      </p:sp>
    </p:spTree>
    <p:extLst>
      <p:ext uri="{BB962C8B-B14F-4D97-AF65-F5344CB8AC3E}">
        <p14:creationId xmlns:p14="http://schemas.microsoft.com/office/powerpoint/2010/main" val="1614065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864096"/>
          </a:xfrm>
        </p:spPr>
        <p:txBody>
          <a:bodyPr>
            <a:normAutofit fontScale="90000"/>
          </a:bodyPr>
          <a:lstStyle/>
          <a:p>
            <a:r>
              <a:rPr lang="tr-TR" sz="1600" b="1" dirty="0" smtClean="0"/>
              <a:t>17.Cevap</a:t>
            </a:r>
            <a:r>
              <a:rPr lang="tr-TR" sz="1600" b="1" dirty="0"/>
              <a:t>:   HALKIN YAŞAYIŞ DEĞERLERİNİ ANLATAN MANZUM HİKAYELERE ÖRNEK EN BİLİNEN 4 MANZUM HİKAYESİ:</a:t>
            </a:r>
            <a:br>
              <a:rPr lang="tr-TR" sz="1600" b="1" dirty="0"/>
            </a:br>
            <a:r>
              <a:rPr lang="tr-TR" sz="2400" b="1" dirty="0" smtClean="0"/>
              <a:t>MAHALLE KAHVESİ, KÜFE, SEYFİ BABA, KOCAKARI ile ÖMER</a:t>
            </a:r>
            <a:r>
              <a:rPr lang="tr-TR" sz="1100" b="1" dirty="0" smtClean="0"/>
              <a:t>.</a:t>
            </a:r>
            <a:endParaRPr lang="tr-TR" sz="1100" b="1"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4752528" cy="2376264"/>
          </a:xfrm>
          <a:prstGeom prst="rect">
            <a:avLst/>
          </a:prstGeom>
          <a:noFill/>
        </p:spPr>
      </p:pic>
      <p:pic>
        <p:nvPicPr>
          <p:cNvPr id="5" name="Resim 4" descr="Küfe (Mehmet Akif Ersoy) | Edebiyat Sultanı"/>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492896"/>
            <a:ext cx="3324622" cy="3888431"/>
          </a:xfrm>
          <a:prstGeom prst="rect">
            <a:avLst/>
          </a:prstGeom>
          <a:noFill/>
          <a:ln>
            <a:noFill/>
          </a:ln>
        </p:spPr>
      </p:pic>
    </p:spTree>
    <p:extLst>
      <p:ext uri="{BB962C8B-B14F-4D97-AF65-F5344CB8AC3E}">
        <p14:creationId xmlns:p14="http://schemas.microsoft.com/office/powerpoint/2010/main" val="1688986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18.Soru</a:t>
            </a:r>
            <a:r>
              <a:rPr lang="tr-TR" dirty="0" smtClean="0"/>
              <a:t> </a:t>
            </a:r>
            <a:endParaRPr lang="tr-TR" dirty="0"/>
          </a:p>
        </p:txBody>
      </p:sp>
      <p:sp>
        <p:nvSpPr>
          <p:cNvPr id="3" name="İçerik Yer Tutucusu 2"/>
          <p:cNvSpPr>
            <a:spLocks noGrp="1"/>
          </p:cNvSpPr>
          <p:nvPr>
            <p:ph idx="1"/>
          </p:nvPr>
        </p:nvSpPr>
        <p:spPr>
          <a:xfrm>
            <a:off x="457200" y="1988839"/>
            <a:ext cx="8229600" cy="3816425"/>
          </a:xfrm>
        </p:spPr>
        <p:txBody>
          <a:bodyPr/>
          <a:lstStyle/>
          <a:p>
            <a:pPr marL="0" indent="0">
              <a:buNone/>
            </a:pPr>
            <a:r>
              <a:rPr lang="tr-TR" dirty="0"/>
              <a:t>Hayır, hayâl ile yoktur benim alışverişim</a:t>
            </a:r>
            <a:br>
              <a:rPr lang="tr-TR" dirty="0"/>
            </a:br>
            <a:r>
              <a:rPr lang="tr-TR" dirty="0"/>
              <a:t>İnan ki ne demiş isem görüp de söylemişim</a:t>
            </a:r>
            <a:br>
              <a:rPr lang="tr-TR" dirty="0"/>
            </a:br>
            <a:r>
              <a:rPr lang="tr-TR" dirty="0"/>
              <a:t>Şudur benim cihânda en beğendiğim meslek</a:t>
            </a:r>
            <a:br>
              <a:rPr lang="tr-TR" dirty="0"/>
            </a:br>
            <a:r>
              <a:rPr lang="tr-TR" dirty="0"/>
              <a:t>Sözüm odun gibi olsun hakikat olsun tek</a:t>
            </a:r>
            <a:br>
              <a:rPr lang="tr-TR" dirty="0"/>
            </a:br>
            <a:r>
              <a:rPr lang="tr-TR" b="1" dirty="0" smtClean="0"/>
              <a:t>Mehmet </a:t>
            </a:r>
            <a:r>
              <a:rPr lang="tr-TR" b="1" dirty="0"/>
              <a:t>Akif Ersoy’a ait bu dizelerde dile getirilen düşünce, edebî akımlardan hangisi ile ilişkilendirilebilir</a:t>
            </a:r>
            <a:r>
              <a:rPr lang="tr-TR" b="1" dirty="0" smtClean="0"/>
              <a:t>?</a:t>
            </a:r>
          </a:p>
          <a:p>
            <a:pPr marL="0" indent="0">
              <a:buNone/>
            </a:pPr>
            <a:r>
              <a:rPr lang="tr-TR" b="1" dirty="0" smtClean="0"/>
              <a:t> </a:t>
            </a:r>
            <a:r>
              <a:rPr lang="tr-TR" b="1" dirty="0"/>
              <a:t>(2016 yılı LYS edebiyat sorusu )</a:t>
            </a:r>
            <a:endParaRPr lang="tr-TR" dirty="0"/>
          </a:p>
          <a:p>
            <a:endParaRPr lang="tr-TR" dirty="0"/>
          </a:p>
        </p:txBody>
      </p:sp>
    </p:spTree>
    <p:extLst>
      <p:ext uri="{BB962C8B-B14F-4D97-AF65-F5344CB8AC3E}">
        <p14:creationId xmlns:p14="http://schemas.microsoft.com/office/powerpoint/2010/main" val="4180584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936104"/>
          </a:xfrm>
        </p:spPr>
        <p:txBody>
          <a:bodyPr>
            <a:normAutofit fontScale="90000"/>
          </a:bodyPr>
          <a:lstStyle/>
          <a:p>
            <a:r>
              <a:rPr lang="tr-TR" sz="1800" b="1" dirty="0" smtClean="0"/>
              <a:t/>
            </a:r>
            <a:br>
              <a:rPr lang="tr-TR" sz="1800" b="1" dirty="0" smtClean="0"/>
            </a:br>
            <a:r>
              <a:rPr lang="tr-TR" sz="1800" b="1" dirty="0" smtClean="0"/>
              <a:t>18.CEVAP</a:t>
            </a:r>
            <a:r>
              <a:rPr lang="tr-TR" sz="1800" b="1" dirty="0"/>
              <a:t>: </a:t>
            </a:r>
            <a:r>
              <a:rPr lang="tr-TR" sz="2700" dirty="0"/>
              <a:t>2016 yılında üniversite sınavında sorulmuş sorunun cevabı edebi akım olarak</a:t>
            </a:r>
            <a:r>
              <a:rPr lang="tr-TR" sz="2700" b="1" dirty="0"/>
              <a:t> </a:t>
            </a:r>
            <a:r>
              <a:rPr lang="tr-TR" sz="2700" b="1" u="sng" dirty="0"/>
              <a:t>REALİZM</a:t>
            </a:r>
            <a:r>
              <a:rPr lang="tr-TR" sz="2700" b="1" dirty="0"/>
              <a:t>’</a:t>
            </a:r>
            <a:r>
              <a:rPr lang="tr-TR" sz="2700" dirty="0"/>
              <a:t>dir.</a:t>
            </a:r>
            <a:r>
              <a:rPr lang="tr-TR" sz="1800" dirty="0"/>
              <a:t/>
            </a:r>
            <a:br>
              <a:rPr lang="tr-TR" sz="1800" dirty="0"/>
            </a:br>
            <a:endParaRPr lang="tr-TR" sz="1800" dirty="0"/>
          </a:p>
        </p:txBody>
      </p:sp>
      <p:sp>
        <p:nvSpPr>
          <p:cNvPr id="3" name="İçerik Yer Tutucusu 2"/>
          <p:cNvSpPr>
            <a:spLocks noGrp="1"/>
          </p:cNvSpPr>
          <p:nvPr>
            <p:ph idx="1"/>
          </p:nvPr>
        </p:nvSpPr>
        <p:spPr/>
        <p:txBody>
          <a:bodyPr>
            <a:normAutofit fontScale="92500" lnSpcReduction="10000"/>
          </a:bodyPr>
          <a:lstStyle/>
          <a:p>
            <a:pPr marL="0" indent="0" algn="ctr">
              <a:buNone/>
            </a:pPr>
            <a:r>
              <a:rPr lang="tr-TR" dirty="0"/>
              <a:t>Hayır, hayâl ile yoktur benim alışverişim</a:t>
            </a:r>
            <a:br>
              <a:rPr lang="tr-TR" dirty="0"/>
            </a:br>
            <a:r>
              <a:rPr lang="tr-TR" dirty="0"/>
              <a:t>İnan ki ne demiş isem görüp de söylemişim</a:t>
            </a:r>
            <a:br>
              <a:rPr lang="tr-TR" dirty="0"/>
            </a:br>
            <a:r>
              <a:rPr lang="tr-TR" dirty="0"/>
              <a:t>Şudur benim cihânda en beğendiğim meslek</a:t>
            </a:r>
            <a:br>
              <a:rPr lang="tr-TR" dirty="0"/>
            </a:br>
            <a:r>
              <a:rPr lang="tr-TR" dirty="0"/>
              <a:t>Sözüm odun gibi olsun hakikat olsun </a:t>
            </a:r>
            <a:r>
              <a:rPr lang="tr-TR" dirty="0" smtClean="0"/>
              <a:t>tek</a:t>
            </a:r>
            <a:r>
              <a:rPr lang="tr-TR" dirty="0"/>
              <a:t/>
            </a:r>
            <a:br>
              <a:rPr lang="tr-TR" dirty="0"/>
            </a:br>
            <a:r>
              <a:rPr lang="tr-TR" b="1" dirty="0" smtClean="0"/>
              <a:t>Bu </a:t>
            </a:r>
            <a:r>
              <a:rPr lang="tr-TR" b="1" dirty="0"/>
              <a:t>dizelerde dile getirilen düşünce, aşağıdaki edebî akımlardan hangisi ile ilişkilendirilebilir? </a:t>
            </a:r>
            <a:r>
              <a:rPr lang="tr-TR" dirty="0"/>
              <a:t>(2016)</a:t>
            </a:r>
            <a:br>
              <a:rPr lang="tr-TR" dirty="0"/>
            </a:br>
            <a:r>
              <a:rPr lang="tr-TR" dirty="0"/>
              <a:t>A) Romantizm    </a:t>
            </a:r>
          </a:p>
          <a:p>
            <a:pPr marL="0" indent="0" algn="ctr">
              <a:buNone/>
            </a:pPr>
            <a:r>
              <a:rPr lang="tr-TR" b="1" u="sng" dirty="0" smtClean="0"/>
              <a:t>      B</a:t>
            </a:r>
            <a:r>
              <a:rPr lang="tr-TR" b="1" u="sng" dirty="0"/>
              <a:t>) Realizm    </a:t>
            </a:r>
          </a:p>
          <a:p>
            <a:pPr marL="0" indent="0" algn="ctr">
              <a:buNone/>
            </a:pPr>
            <a:r>
              <a:rPr lang="tr-TR" dirty="0"/>
              <a:t>C) Sembolizm    </a:t>
            </a:r>
          </a:p>
          <a:p>
            <a:pPr marL="0" indent="0" algn="ctr">
              <a:buNone/>
            </a:pPr>
            <a:r>
              <a:rPr lang="tr-TR" dirty="0"/>
              <a:t>D) Sürrealizm   </a:t>
            </a:r>
          </a:p>
          <a:p>
            <a:pPr marL="0" indent="0" algn="ctr">
              <a:buNone/>
            </a:pPr>
            <a:r>
              <a:rPr lang="tr-TR" dirty="0"/>
              <a:t>E) Klasisizm </a:t>
            </a:r>
          </a:p>
          <a:p>
            <a:endParaRPr lang="tr-TR" dirty="0"/>
          </a:p>
        </p:txBody>
      </p:sp>
    </p:spTree>
    <p:extLst>
      <p:ext uri="{BB962C8B-B14F-4D97-AF65-F5344CB8AC3E}">
        <p14:creationId xmlns:p14="http://schemas.microsoft.com/office/powerpoint/2010/main" val="2185124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19.Soru</a:t>
            </a:r>
            <a:endParaRPr lang="tr-TR" dirty="0"/>
          </a:p>
        </p:txBody>
      </p:sp>
      <p:sp>
        <p:nvSpPr>
          <p:cNvPr id="3" name="İçerik Yer Tutucusu 2"/>
          <p:cNvSpPr>
            <a:spLocks noGrp="1"/>
          </p:cNvSpPr>
          <p:nvPr>
            <p:ph idx="1"/>
          </p:nvPr>
        </p:nvSpPr>
        <p:spPr/>
        <p:txBody>
          <a:bodyPr/>
          <a:lstStyle/>
          <a:p>
            <a:r>
              <a:rPr lang="tr-TR" sz="4400" dirty="0"/>
              <a:t>Mehmet Akif’in başarılı olduğu, ata sporumuz olarak da bilinen spor dalı hangisidir?</a:t>
            </a:r>
          </a:p>
          <a:p>
            <a:endParaRPr lang="tr-TR" dirty="0"/>
          </a:p>
        </p:txBody>
      </p:sp>
    </p:spTree>
    <p:extLst>
      <p:ext uri="{BB962C8B-B14F-4D97-AF65-F5344CB8AC3E}">
        <p14:creationId xmlns:p14="http://schemas.microsoft.com/office/powerpoint/2010/main" val="266855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2.Soru</a:t>
            </a:r>
            <a:endParaRPr lang="tr-TR" dirty="0"/>
          </a:p>
        </p:txBody>
      </p:sp>
      <p:sp>
        <p:nvSpPr>
          <p:cNvPr id="3" name="İçerik Yer Tutucusu 2"/>
          <p:cNvSpPr>
            <a:spLocks noGrp="1"/>
          </p:cNvSpPr>
          <p:nvPr>
            <p:ph idx="1"/>
          </p:nvPr>
        </p:nvSpPr>
        <p:spPr>
          <a:xfrm>
            <a:off x="457200" y="1988840"/>
            <a:ext cx="8229600" cy="2088232"/>
          </a:xfrm>
        </p:spPr>
        <p:txBody>
          <a:bodyPr>
            <a:normAutofit lnSpcReduction="10000"/>
          </a:bodyPr>
          <a:lstStyle/>
          <a:p>
            <a:pPr marL="0" indent="0">
              <a:buNone/>
            </a:pPr>
            <a:endParaRPr lang="tr-TR" dirty="0"/>
          </a:p>
          <a:p>
            <a:r>
              <a:rPr lang="tr-TR" sz="3600" b="1" dirty="0" smtClean="0"/>
              <a:t>Mehmet </a:t>
            </a:r>
            <a:r>
              <a:rPr lang="tr-TR" sz="3600" b="1" dirty="0"/>
              <a:t>Akif Ersoy’un toplu şiir kitabı olan Safahat’ta yer almayan </a:t>
            </a:r>
            <a:r>
              <a:rPr lang="tr-TR" sz="3600" b="1" u="sng" dirty="0"/>
              <a:t>tek </a:t>
            </a:r>
            <a:r>
              <a:rPr lang="tr-TR" sz="3600" b="1" u="sng" dirty="0" smtClean="0"/>
              <a:t>şiiri </a:t>
            </a:r>
            <a:r>
              <a:rPr lang="tr-TR" sz="3600" b="1" dirty="0" smtClean="0"/>
              <a:t>hangisidir</a:t>
            </a:r>
            <a:r>
              <a:rPr lang="tr-TR" sz="3600" b="1" dirty="0"/>
              <a:t>?</a:t>
            </a:r>
          </a:p>
          <a:p>
            <a:endParaRPr lang="tr-TR" sz="1800" dirty="0"/>
          </a:p>
        </p:txBody>
      </p:sp>
    </p:spTree>
    <p:extLst>
      <p:ext uri="{BB962C8B-B14F-4D97-AF65-F5344CB8AC3E}">
        <p14:creationId xmlns:p14="http://schemas.microsoft.com/office/powerpoint/2010/main" val="4260207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19.Cevap: GÜREŞ</a:t>
            </a:r>
            <a:endParaRPr lang="tr-TR" dirty="0"/>
          </a:p>
        </p:txBody>
      </p:sp>
      <p:sp>
        <p:nvSpPr>
          <p:cNvPr id="3" name="İçerik Yer Tutucusu 2"/>
          <p:cNvSpPr>
            <a:spLocks noGrp="1"/>
          </p:cNvSpPr>
          <p:nvPr>
            <p:ph idx="1"/>
          </p:nvPr>
        </p:nvSpPr>
        <p:spPr/>
        <p:txBody>
          <a:bodyPr/>
          <a:lstStyle/>
          <a:p>
            <a:pPr marL="0" indent="0">
              <a:buNone/>
            </a:pPr>
            <a:endParaRPr lang="tr-TR" dirty="0" smtClean="0"/>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7541819"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396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20.Soru </a:t>
            </a:r>
            <a:endParaRPr lang="tr-TR" dirty="0"/>
          </a:p>
        </p:txBody>
      </p:sp>
      <p:sp>
        <p:nvSpPr>
          <p:cNvPr id="3" name="İçerik Yer Tutucusu 2"/>
          <p:cNvSpPr>
            <a:spLocks noGrp="1"/>
          </p:cNvSpPr>
          <p:nvPr>
            <p:ph idx="1"/>
          </p:nvPr>
        </p:nvSpPr>
        <p:spPr/>
        <p:txBody>
          <a:bodyPr/>
          <a:lstStyle/>
          <a:p>
            <a:pPr marL="0" indent="0">
              <a:buNone/>
            </a:pPr>
            <a:endParaRPr lang="tr-TR" dirty="0" smtClean="0"/>
          </a:p>
          <a:p>
            <a:r>
              <a:rPr lang="tr-TR" sz="3200" dirty="0" smtClean="0"/>
              <a:t>Mehmet Akif’in İstiklâl harbini desteklediği yazılarını kaleme aldığı Kastamonu’da çıkarılan derginin adı nedir?</a:t>
            </a:r>
            <a:endParaRPr lang="tr-TR" sz="3200" dirty="0"/>
          </a:p>
        </p:txBody>
      </p:sp>
    </p:spTree>
    <p:extLst>
      <p:ext uri="{BB962C8B-B14F-4D97-AF65-F5344CB8AC3E}">
        <p14:creationId xmlns:p14="http://schemas.microsoft.com/office/powerpoint/2010/main" val="2981377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20.Cevap: Sebîlürreşad</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9426" y="1935163"/>
            <a:ext cx="3085147" cy="401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22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21.Soru </a:t>
            </a:r>
            <a:endParaRPr lang="tr-TR" dirty="0"/>
          </a:p>
        </p:txBody>
      </p:sp>
      <p:sp>
        <p:nvSpPr>
          <p:cNvPr id="3" name="İçerik Yer Tutucusu 2"/>
          <p:cNvSpPr>
            <a:spLocks noGrp="1"/>
          </p:cNvSpPr>
          <p:nvPr>
            <p:ph idx="1"/>
          </p:nvPr>
        </p:nvSpPr>
        <p:spPr/>
        <p:txBody>
          <a:bodyPr>
            <a:normAutofit/>
          </a:bodyPr>
          <a:lstStyle/>
          <a:p>
            <a:endParaRPr lang="tr-TR" sz="4000" dirty="0" smtClean="0"/>
          </a:p>
          <a:p>
            <a:r>
              <a:rPr lang="tr-TR" sz="4000" dirty="0" smtClean="0"/>
              <a:t>Akif, İstiklâl Marşı için verilmek istenen ödülü nereye bağışlamıştır?</a:t>
            </a:r>
            <a:endParaRPr lang="tr-TR" sz="4000" dirty="0"/>
          </a:p>
        </p:txBody>
      </p:sp>
    </p:spTree>
    <p:extLst>
      <p:ext uri="{BB962C8B-B14F-4D97-AF65-F5344CB8AC3E}">
        <p14:creationId xmlns:p14="http://schemas.microsoft.com/office/powerpoint/2010/main" val="2094473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936104"/>
          </a:xfrm>
        </p:spPr>
        <p:txBody>
          <a:bodyPr>
            <a:normAutofit fontScale="90000"/>
          </a:bodyPr>
          <a:lstStyle/>
          <a:p>
            <a:r>
              <a:rPr lang="tr-TR" dirty="0" smtClean="0"/>
              <a:t>    </a:t>
            </a:r>
            <a:br>
              <a:rPr lang="tr-TR" dirty="0" smtClean="0"/>
            </a:br>
            <a:r>
              <a:rPr lang="tr-TR" dirty="0"/>
              <a:t/>
            </a:r>
            <a:br>
              <a:rPr lang="tr-TR" dirty="0"/>
            </a:br>
            <a:r>
              <a:rPr lang="tr-TR" dirty="0"/>
              <a:t/>
            </a:r>
            <a:br>
              <a:rPr lang="tr-TR" dirty="0"/>
            </a:br>
            <a:r>
              <a:rPr lang="tr-TR" dirty="0"/>
              <a:t>21. Cevap: HİLAL-İ AHMER</a:t>
            </a:r>
          </a:p>
        </p:txBody>
      </p:sp>
      <p:sp>
        <p:nvSpPr>
          <p:cNvPr id="3" name="İçerik Yer Tutucusu 2"/>
          <p:cNvSpPr>
            <a:spLocks noGrp="1"/>
          </p:cNvSpPr>
          <p:nvPr>
            <p:ph idx="1"/>
          </p:nvPr>
        </p:nvSpPr>
        <p:spPr/>
        <p:txBody>
          <a:bodyPr/>
          <a:lstStyle/>
          <a:p>
            <a:endParaRPr lang="tr-TR" dirty="0" smtClean="0"/>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41167"/>
            <a:ext cx="6840760" cy="441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322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22. Soru</a:t>
            </a:r>
            <a:endParaRPr lang="tr-TR" dirty="0"/>
          </a:p>
        </p:txBody>
      </p:sp>
      <p:sp>
        <p:nvSpPr>
          <p:cNvPr id="3" name="İçerik Yer Tutucusu 2"/>
          <p:cNvSpPr>
            <a:spLocks noGrp="1"/>
          </p:cNvSpPr>
          <p:nvPr>
            <p:ph idx="1"/>
          </p:nvPr>
        </p:nvSpPr>
        <p:spPr/>
        <p:txBody>
          <a:bodyPr/>
          <a:lstStyle/>
          <a:p>
            <a:endParaRPr lang="tr-TR" dirty="0"/>
          </a:p>
          <a:p>
            <a:r>
              <a:rPr lang="tr-TR" sz="4000" dirty="0" smtClean="0"/>
              <a:t>« Allah bu millete...» Mehmet Akif’in yukarıdaki sözünü tamamlayınız.</a:t>
            </a:r>
            <a:endParaRPr lang="tr-TR" sz="4000" dirty="0"/>
          </a:p>
        </p:txBody>
      </p:sp>
    </p:spTree>
    <p:extLst>
      <p:ext uri="{BB962C8B-B14F-4D97-AF65-F5344CB8AC3E}">
        <p14:creationId xmlns:p14="http://schemas.microsoft.com/office/powerpoint/2010/main" val="790085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Cevap: 22</a:t>
            </a:r>
            <a:endParaRPr lang="tr-T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916832"/>
            <a:ext cx="57150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629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23.Soru</a:t>
            </a:r>
            <a:r>
              <a:rPr lang="tr-TR" dirty="0" smtClean="0"/>
              <a:t> </a:t>
            </a:r>
            <a:endParaRPr lang="tr-TR" dirty="0"/>
          </a:p>
        </p:txBody>
      </p:sp>
      <p:sp>
        <p:nvSpPr>
          <p:cNvPr id="3" name="İçerik Yer Tutucusu 2"/>
          <p:cNvSpPr>
            <a:spLocks noGrp="1"/>
          </p:cNvSpPr>
          <p:nvPr>
            <p:ph idx="1"/>
          </p:nvPr>
        </p:nvSpPr>
        <p:spPr>
          <a:xfrm>
            <a:off x="467544" y="2636912"/>
            <a:ext cx="8229600" cy="1396751"/>
          </a:xfrm>
        </p:spPr>
        <p:txBody>
          <a:bodyPr/>
          <a:lstStyle/>
          <a:p>
            <a:pPr marL="0" indent="0" algn="ctr">
              <a:buNone/>
            </a:pPr>
            <a:r>
              <a:rPr lang="tr-TR" b="1" dirty="0"/>
              <a:t>Mehmet Akif Ersoy’un ölümünün kaçıncı yıl dönümüdür?</a:t>
            </a:r>
          </a:p>
        </p:txBody>
      </p:sp>
    </p:spTree>
    <p:extLst>
      <p:ext uri="{BB962C8B-B14F-4D97-AF65-F5344CB8AC3E}">
        <p14:creationId xmlns:p14="http://schemas.microsoft.com/office/powerpoint/2010/main" val="638652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1008112"/>
          </a:xfrm>
        </p:spPr>
        <p:txBody>
          <a:bodyPr>
            <a:normAutofit fontScale="90000"/>
          </a:bodyPr>
          <a:lstStyle/>
          <a:p>
            <a:r>
              <a:rPr lang="tr-TR" b="1" dirty="0" smtClean="0"/>
              <a:t/>
            </a:r>
            <a:br>
              <a:rPr lang="tr-TR" b="1" dirty="0" smtClean="0"/>
            </a:br>
            <a:r>
              <a:rPr lang="tr-TR" b="1" dirty="0" smtClean="0"/>
              <a:t/>
            </a:r>
            <a:br>
              <a:rPr lang="tr-TR" b="1" dirty="0" smtClean="0"/>
            </a:br>
            <a:r>
              <a:rPr lang="tr-TR" b="1" dirty="0"/>
              <a:t/>
            </a:r>
            <a:br>
              <a:rPr lang="tr-TR" b="1" dirty="0"/>
            </a:br>
            <a:r>
              <a:rPr lang="tr-TR" b="1" dirty="0" smtClean="0"/>
              <a:t>.</a:t>
            </a:r>
            <a:r>
              <a:rPr lang="tr-TR" dirty="0"/>
              <a:t/>
            </a:r>
            <a:br>
              <a:rPr lang="tr-TR" dirty="0"/>
            </a:br>
            <a:r>
              <a:rPr lang="tr-TR" b="1" dirty="0"/>
              <a:t>23.Cevap: 86. Ölüm yıldönümüdür</a:t>
            </a:r>
            <a:endParaRPr lang="tr-TR" dirty="0"/>
          </a:p>
        </p:txBody>
      </p:sp>
      <p:sp>
        <p:nvSpPr>
          <p:cNvPr id="3" name="İçerik Yer Tutucusu 2"/>
          <p:cNvSpPr>
            <a:spLocks noGrp="1"/>
          </p:cNvSpPr>
          <p:nvPr>
            <p:ph idx="1"/>
          </p:nvPr>
        </p:nvSpPr>
        <p:spPr>
          <a:xfrm>
            <a:off x="457200" y="2136224"/>
            <a:ext cx="8229600" cy="4389120"/>
          </a:xfrm>
        </p:spPr>
        <p:txBody>
          <a:bodyPr/>
          <a:lstStyle/>
          <a:p>
            <a:endParaRPr lang="tr-TR" dirty="0" smtClean="0"/>
          </a:p>
          <a:p>
            <a:endParaRPr lang="tr-TR" dirty="0"/>
          </a:p>
        </p:txBody>
      </p:sp>
      <p:pic>
        <p:nvPicPr>
          <p:cNvPr id="4" name="Resim 3" descr="Mehmet Akif Ersoy ölümünün 84. yıl dönümünde anılıyor!"/>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132856"/>
            <a:ext cx="5759450" cy="4132580"/>
          </a:xfrm>
          <a:prstGeom prst="rect">
            <a:avLst/>
          </a:prstGeom>
          <a:noFill/>
          <a:ln>
            <a:noFill/>
          </a:ln>
        </p:spPr>
      </p:pic>
    </p:spTree>
    <p:extLst>
      <p:ext uri="{BB962C8B-B14F-4D97-AF65-F5344CB8AC3E}">
        <p14:creationId xmlns:p14="http://schemas.microsoft.com/office/powerpoint/2010/main" val="2057308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24.Soru</a:t>
            </a:r>
            <a:r>
              <a:rPr lang="tr-TR" dirty="0" smtClean="0"/>
              <a:t> </a:t>
            </a:r>
            <a:endParaRPr lang="tr-TR" dirty="0"/>
          </a:p>
        </p:txBody>
      </p:sp>
      <p:sp>
        <p:nvSpPr>
          <p:cNvPr id="3" name="İçerik Yer Tutucusu 2"/>
          <p:cNvSpPr>
            <a:spLocks noGrp="1"/>
          </p:cNvSpPr>
          <p:nvPr>
            <p:ph idx="1"/>
          </p:nvPr>
        </p:nvSpPr>
        <p:spPr>
          <a:xfrm>
            <a:off x="467544" y="2636912"/>
            <a:ext cx="8229600" cy="1540768"/>
          </a:xfrm>
        </p:spPr>
        <p:txBody>
          <a:bodyPr/>
          <a:lstStyle/>
          <a:p>
            <a:pPr marL="0" indent="0" algn="ctr">
              <a:buNone/>
            </a:pPr>
            <a:r>
              <a:rPr lang="tr-TR" b="1" dirty="0" smtClean="0"/>
              <a:t>İstiklâl marşı şairimiz Mehmet </a:t>
            </a:r>
            <a:r>
              <a:rPr lang="tr-TR" b="1" dirty="0"/>
              <a:t>Akif Ersoy, hangi mezarlıkta yatmaktadır? </a:t>
            </a:r>
          </a:p>
        </p:txBody>
      </p:sp>
    </p:spTree>
    <p:extLst>
      <p:ext uri="{BB962C8B-B14F-4D97-AF65-F5344CB8AC3E}">
        <p14:creationId xmlns:p14="http://schemas.microsoft.com/office/powerpoint/2010/main" val="1633757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t>
            </a:r>
            <a:br>
              <a:rPr lang="tr-TR" dirty="0"/>
            </a:br>
            <a:r>
              <a:rPr lang="tr-TR" dirty="0"/>
              <a:t>       </a:t>
            </a:r>
            <a:r>
              <a:rPr lang="tr-TR" b="1" dirty="0"/>
              <a:t>2.CEVAP: </a:t>
            </a:r>
            <a:r>
              <a:rPr lang="tr-TR" b="1" dirty="0" smtClean="0"/>
              <a:t>İSTİKLÂL </a:t>
            </a:r>
            <a:r>
              <a:rPr lang="tr-TR" b="1" dirty="0"/>
              <a:t>MARŞI</a:t>
            </a:r>
            <a:br>
              <a:rPr lang="tr-TR" b="1" dirty="0"/>
            </a:br>
            <a:endParaRPr lang="tr-TR" b="1" dirty="0"/>
          </a:p>
        </p:txBody>
      </p:sp>
      <p:pic>
        <p:nvPicPr>
          <p:cNvPr id="4" name="İçerik Yer Tutucusu 3" descr="CAM TABLOLAR | Pi Dekorasyon"/>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702575" y="1935163"/>
            <a:ext cx="3738850" cy="4389437"/>
          </a:xfrm>
          <a:prstGeom prst="rect">
            <a:avLst/>
          </a:prstGeom>
          <a:noFill/>
          <a:ln>
            <a:noFill/>
          </a:ln>
        </p:spPr>
      </p:pic>
    </p:spTree>
    <p:extLst>
      <p:ext uri="{BB962C8B-B14F-4D97-AF65-F5344CB8AC3E}">
        <p14:creationId xmlns:p14="http://schemas.microsoft.com/office/powerpoint/2010/main" val="1201353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20688"/>
            <a:ext cx="7509520" cy="1008112"/>
          </a:xfrm>
        </p:spPr>
        <p:txBody>
          <a:bodyPr>
            <a:normAutofit fontScale="90000"/>
          </a:bodyPr>
          <a:lstStyle/>
          <a:p>
            <a:r>
              <a:rPr lang="tr-TR" b="1" dirty="0" smtClean="0"/>
              <a:t/>
            </a:r>
            <a:br>
              <a:rPr lang="tr-TR" b="1" dirty="0" smtClean="0"/>
            </a:br>
            <a:r>
              <a:rPr lang="tr-TR" b="1" dirty="0" smtClean="0"/>
              <a:t> </a:t>
            </a:r>
            <a:r>
              <a:rPr lang="tr-TR" sz="2700" b="1" dirty="0" smtClean="0"/>
              <a:t>24.Cevap</a:t>
            </a:r>
            <a:r>
              <a:rPr lang="tr-TR" sz="2700" b="1" dirty="0"/>
              <a:t>: EDİRNEKAPI ŞEHİTLİĞİ VE MEZARLIĞI</a:t>
            </a:r>
            <a:r>
              <a:rPr lang="tr-TR" sz="2700" dirty="0"/>
              <a:t/>
            </a:r>
            <a:br>
              <a:rPr lang="tr-TR" sz="2700" dirty="0"/>
            </a:br>
            <a:endParaRPr lang="tr-TR" sz="2700" dirty="0"/>
          </a:p>
        </p:txBody>
      </p:sp>
      <p:pic>
        <p:nvPicPr>
          <p:cNvPr id="4" name="İçerik Yer Tutucusu 3" descr="Mehmet Akif Ersoy´un Vefatının 80. Yıl Dönümü"/>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279922" y="1935163"/>
            <a:ext cx="6584155" cy="4389437"/>
          </a:xfrm>
          <a:prstGeom prst="rect">
            <a:avLst/>
          </a:prstGeom>
          <a:noFill/>
          <a:ln>
            <a:noFill/>
          </a:ln>
        </p:spPr>
      </p:pic>
    </p:spTree>
    <p:extLst>
      <p:ext uri="{BB962C8B-B14F-4D97-AF65-F5344CB8AC3E}">
        <p14:creationId xmlns:p14="http://schemas.microsoft.com/office/powerpoint/2010/main" val="1736560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MEHMET AKİF ERSOYUN MEZARI - YouTub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046156" cy="4525963"/>
          </a:xfrm>
          <a:prstGeom prst="rect">
            <a:avLst/>
          </a:prstGeom>
          <a:noFill/>
          <a:ln>
            <a:noFill/>
          </a:ln>
        </p:spPr>
      </p:pic>
    </p:spTree>
    <p:extLst>
      <p:ext uri="{BB962C8B-B14F-4D97-AF65-F5344CB8AC3E}">
        <p14:creationId xmlns:p14="http://schemas.microsoft.com/office/powerpoint/2010/main" val="2372465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EYNESİL ANADOLU LİSESİ</a:t>
            </a:r>
            <a:endParaRPr lang="tr-TR" dirty="0"/>
          </a:p>
        </p:txBody>
      </p:sp>
      <p:sp>
        <p:nvSpPr>
          <p:cNvPr id="3" name="İçerik Yer Tutucusu 2"/>
          <p:cNvSpPr>
            <a:spLocks noGrp="1"/>
          </p:cNvSpPr>
          <p:nvPr>
            <p:ph idx="1"/>
          </p:nvPr>
        </p:nvSpPr>
        <p:spPr>
          <a:xfrm>
            <a:off x="457200" y="1935480"/>
            <a:ext cx="8229600" cy="3149704"/>
          </a:xfrm>
        </p:spPr>
        <p:txBody>
          <a:bodyPr/>
          <a:lstStyle/>
          <a:p>
            <a:pPr marL="0" indent="0">
              <a:buNone/>
            </a:pPr>
            <a:r>
              <a:rPr lang="tr-TR" b="1" dirty="0" smtClean="0"/>
              <a:t>      BİLİNENDEN BİLİNMEYENE İSTİKLÂL MARŞI ve MEHMET AKİF ERSOY KONULU BİLGİ YARIŞMASINDA BİZLERLE OLDUĞUNUZ İÇİN TEŞEKKÜRLER. DAHA NİCE GÜZEL PROGRAMLARDA BULUŞMAK ÜZERE...</a:t>
            </a:r>
          </a:p>
          <a:p>
            <a:pPr marL="0" indent="0">
              <a:buNone/>
            </a:pPr>
            <a:r>
              <a:rPr lang="tr-TR" b="1" dirty="0" smtClean="0"/>
              <a:t>EMEĞİ GEÇENLERE TEŞEKKÜRLER!..</a:t>
            </a:r>
          </a:p>
          <a:p>
            <a:pPr marL="0" indent="0">
              <a:buNone/>
            </a:pPr>
            <a:r>
              <a:rPr lang="tr-TR" b="1" smtClean="0"/>
              <a:t>Adem ÖNER  - Fatih SEZGİN (Edebiyat Zümresi)</a:t>
            </a:r>
            <a:endParaRPr lang="tr-TR" b="1"/>
          </a:p>
        </p:txBody>
      </p:sp>
    </p:spTree>
    <p:extLst>
      <p:ext uri="{BB962C8B-B14F-4D97-AF65-F5344CB8AC3E}">
        <p14:creationId xmlns:p14="http://schemas.microsoft.com/office/powerpoint/2010/main" val="815229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3.Soru</a:t>
            </a:r>
            <a:endParaRPr lang="tr-TR" dirty="0"/>
          </a:p>
        </p:txBody>
      </p:sp>
      <p:sp>
        <p:nvSpPr>
          <p:cNvPr id="3" name="İçerik Yer Tutucusu 2"/>
          <p:cNvSpPr>
            <a:spLocks noGrp="1"/>
          </p:cNvSpPr>
          <p:nvPr>
            <p:ph idx="1"/>
          </p:nvPr>
        </p:nvSpPr>
        <p:spPr>
          <a:xfrm>
            <a:off x="1259632" y="2780928"/>
            <a:ext cx="6984776" cy="1944216"/>
          </a:xfrm>
        </p:spPr>
        <p:txBody>
          <a:bodyPr>
            <a:normAutofit fontScale="25000" lnSpcReduction="20000"/>
          </a:bodyPr>
          <a:lstStyle/>
          <a:p>
            <a:pPr marL="0" indent="0">
              <a:buNone/>
            </a:pPr>
            <a:r>
              <a:rPr lang="tr-TR" b="1" dirty="0" smtClean="0"/>
              <a:t> </a:t>
            </a:r>
            <a:r>
              <a:rPr lang="tr-TR" sz="14400" b="1" dirty="0" smtClean="0"/>
              <a:t>İstiklâl </a:t>
            </a:r>
            <a:r>
              <a:rPr lang="tr-TR" sz="14400" b="1" dirty="0"/>
              <a:t>Marşımızda </a:t>
            </a:r>
            <a:endParaRPr lang="tr-TR" sz="14400" b="1" dirty="0" smtClean="0"/>
          </a:p>
          <a:p>
            <a:pPr marL="0" indent="0">
              <a:buNone/>
            </a:pPr>
            <a:r>
              <a:rPr lang="tr-TR" sz="14400" b="1" dirty="0"/>
              <a:t> </a:t>
            </a:r>
            <a:r>
              <a:rPr lang="tr-TR" sz="14400" b="1" dirty="0" smtClean="0"/>
              <a:t>            toplam </a:t>
            </a:r>
            <a:r>
              <a:rPr lang="tr-TR" sz="14400" b="1" dirty="0"/>
              <a:t>kaç </a:t>
            </a:r>
            <a:r>
              <a:rPr lang="tr-TR" sz="14400" b="1" dirty="0" smtClean="0"/>
              <a:t> dize (mısra)   					</a:t>
            </a:r>
            <a:r>
              <a:rPr lang="tr-TR" sz="14400" b="1" dirty="0"/>
              <a:t> </a:t>
            </a:r>
            <a:r>
              <a:rPr lang="tr-TR" sz="14400" b="1" dirty="0" smtClean="0"/>
              <a:t>   vardır? </a:t>
            </a:r>
            <a:endParaRPr lang="tr-TR" sz="14400" b="1" dirty="0"/>
          </a:p>
        </p:txBody>
      </p:sp>
    </p:spTree>
    <p:extLst>
      <p:ext uri="{BB962C8B-B14F-4D97-AF65-F5344CB8AC3E}">
        <p14:creationId xmlns:p14="http://schemas.microsoft.com/office/powerpoint/2010/main" val="278545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3. CEVAP : TOPLAM 41 MISRA’DAN (DİZEDEN) OLUŞMUŞTUR.</a:t>
            </a:r>
          </a:p>
        </p:txBody>
      </p:sp>
      <p:pic>
        <p:nvPicPr>
          <p:cNvPr id="4" name="İçerik Yer Tutucusu 3" descr="https://m.media-amazon.com/images/I/71xp3xg5PRL._AC_SL1000_.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032632" y="1935163"/>
            <a:ext cx="3078735" cy="4389437"/>
          </a:xfrm>
          <a:prstGeom prst="rect">
            <a:avLst/>
          </a:prstGeom>
          <a:noFill/>
          <a:ln>
            <a:noFill/>
          </a:ln>
        </p:spPr>
      </p:pic>
    </p:spTree>
    <p:extLst>
      <p:ext uri="{BB962C8B-B14F-4D97-AF65-F5344CB8AC3E}">
        <p14:creationId xmlns:p14="http://schemas.microsoft.com/office/powerpoint/2010/main" val="1583650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4.Soru</a:t>
            </a:r>
            <a:endParaRPr lang="tr-TR" dirty="0"/>
          </a:p>
        </p:txBody>
      </p:sp>
      <p:sp>
        <p:nvSpPr>
          <p:cNvPr id="3" name="İçerik Yer Tutucusu 2"/>
          <p:cNvSpPr>
            <a:spLocks noGrp="1"/>
          </p:cNvSpPr>
          <p:nvPr>
            <p:ph idx="1"/>
          </p:nvPr>
        </p:nvSpPr>
        <p:spPr>
          <a:xfrm>
            <a:off x="899592" y="2780928"/>
            <a:ext cx="7632848" cy="1296145"/>
          </a:xfrm>
        </p:spPr>
        <p:txBody>
          <a:bodyPr>
            <a:normAutofit fontScale="85000" lnSpcReduction="10000"/>
          </a:bodyPr>
          <a:lstStyle/>
          <a:p>
            <a:pPr marL="0" indent="0">
              <a:buNone/>
            </a:pPr>
            <a:r>
              <a:rPr lang="tr-TR" b="1" dirty="0" smtClean="0"/>
              <a:t>        </a:t>
            </a:r>
            <a:r>
              <a:rPr lang="tr-TR" sz="3600" b="1" dirty="0" smtClean="0"/>
              <a:t>İstiklâl </a:t>
            </a:r>
            <a:r>
              <a:rPr lang="tr-TR" sz="3600" b="1" dirty="0"/>
              <a:t>Marşı, hangi savaştan sonra </a:t>
            </a:r>
            <a:r>
              <a:rPr lang="tr-TR" sz="3600" b="1" dirty="0" smtClean="0"/>
              <a:t>  TBMM </a:t>
            </a:r>
            <a:r>
              <a:rPr lang="tr-TR" sz="3600" b="1" dirty="0"/>
              <a:t>tarafından kabul edilmiştir?</a:t>
            </a:r>
          </a:p>
        </p:txBody>
      </p:sp>
    </p:spTree>
    <p:extLst>
      <p:ext uri="{BB962C8B-B14F-4D97-AF65-F5344CB8AC3E}">
        <p14:creationId xmlns:p14="http://schemas.microsoft.com/office/powerpoint/2010/main" val="1021262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720080"/>
          </a:xfrm>
        </p:spPr>
        <p:txBody>
          <a:bodyPr>
            <a:normAutofit fontScale="90000"/>
          </a:bodyPr>
          <a:lstStyle/>
          <a:p>
            <a:r>
              <a:rPr lang="tr-TR" b="1" dirty="0" smtClean="0"/>
              <a:t/>
            </a:r>
            <a:br>
              <a:rPr lang="tr-TR" b="1" dirty="0" smtClean="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t>
            </a:r>
            <a:r>
              <a:rPr lang="tr-TR" sz="5400" b="1" dirty="0" smtClean="0"/>
              <a:t>4.CEVAP</a:t>
            </a:r>
            <a:r>
              <a:rPr lang="tr-TR" sz="5400" b="1" dirty="0"/>
              <a:t>: I. İNÖNÜ SAVAŞI</a:t>
            </a:r>
            <a:endParaRPr lang="tr-TR" b="1" dirty="0"/>
          </a:p>
        </p:txBody>
      </p:sp>
      <p:pic>
        <p:nvPicPr>
          <p:cNvPr id="4" name="İçerik Yer Tutucusu 3" descr="Birinci İnönü Muharebesi - Vikipedi"/>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268760"/>
            <a:ext cx="3960440" cy="2520280"/>
          </a:xfrm>
          <a:prstGeom prst="rect">
            <a:avLst/>
          </a:prstGeom>
          <a:noFill/>
          <a:ln>
            <a:noFill/>
          </a:ln>
        </p:spPr>
      </p:pic>
      <p:pic>
        <p:nvPicPr>
          <p:cNvPr id="5" name="Resim 4" descr="1. İnönü Savaşı Sonuçları Ve Nedenleri: 1. İnönü Savaşı Kimler Arasında  Yapıldı? Kısaca Önemi Nelerdir? - Güncel Haberler Son Dakika"/>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861048"/>
            <a:ext cx="5760720" cy="2719080"/>
          </a:xfrm>
          <a:prstGeom prst="rect">
            <a:avLst/>
          </a:prstGeom>
          <a:noFill/>
          <a:ln>
            <a:noFill/>
          </a:ln>
        </p:spPr>
      </p:pic>
    </p:spTree>
    <p:extLst>
      <p:ext uri="{BB962C8B-B14F-4D97-AF65-F5344CB8AC3E}">
        <p14:creationId xmlns:p14="http://schemas.microsoft.com/office/powerpoint/2010/main" val="4103945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209</TotalTime>
  <Words>543</Words>
  <Application>Microsoft Office PowerPoint</Application>
  <PresentationFormat>Ekran Gösterisi (4:3)</PresentationFormat>
  <Paragraphs>103</Paragraphs>
  <Slides>52</Slides>
  <Notes>0</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Akış</vt:lpstr>
      <vt:lpstr>                          </vt:lpstr>
      <vt:lpstr>1.Soru </vt:lpstr>
      <vt:lpstr>1.CEVAP: SAFAHAT</vt:lpstr>
      <vt:lpstr>2.Soru</vt:lpstr>
      <vt:lpstr>         2.CEVAP: İSTİKLÂL MARŞI </vt:lpstr>
      <vt:lpstr>3.Soru</vt:lpstr>
      <vt:lpstr>3. CEVAP : TOPLAM 41 MISRA’DAN (DİZEDEN) OLUŞMUŞTUR.</vt:lpstr>
      <vt:lpstr>4.Soru</vt:lpstr>
      <vt:lpstr>              4.CEVAP: I. İNÖNÜ SAVAŞI</vt:lpstr>
      <vt:lpstr>5.Soru</vt:lpstr>
      <vt:lpstr> 5.CEVAP: 724 Şiir arasından birinci seçilmiştir. </vt:lpstr>
      <vt:lpstr>6.Soru </vt:lpstr>
      <vt:lpstr> 6. Cevap: TBMM tarafından 12 Mart 1921 tarihinde kabul edilmiştir. </vt:lpstr>
      <vt:lpstr>7.Soru</vt:lpstr>
      <vt:lpstr> 7.Cevap: Dönemin Milli Eğitim Bakanı Hamdullah Suphi TANRIÖVER </vt:lpstr>
      <vt:lpstr>8.Soru</vt:lpstr>
      <vt:lpstr> 8.Cevap:  Batı sözcüğünün eş anlamlısı: GARP </vt:lpstr>
      <vt:lpstr>9.Soru </vt:lpstr>
      <vt:lpstr> 9.CEVAP: Osman Zeki ÜNGÖR </vt:lpstr>
      <vt:lpstr>10.Soru</vt:lpstr>
      <vt:lpstr> 10.Cevap: Mehmet Akif Ersoy, Bülbül şiirini Yunanlıların Bursa’nın işgali esnasında Osmanlı Devleti’nin kurucusu olan Osman Gazi’nin türbesindeki yapılan saygısızlık üzerine yazmıştır!     </vt:lpstr>
      <vt:lpstr> “ Çek bakalım bir Bursa hatırası…” </vt:lpstr>
      <vt:lpstr>11.Soru</vt:lpstr>
      <vt:lpstr> 11.Cevap: Âsım’ın Nesli </vt:lpstr>
      <vt:lpstr>12.Soru </vt:lpstr>
      <vt:lpstr>             12.Cevap:TACETTİN DERGAHI (ANKARA)</vt:lpstr>
      <vt:lpstr>13.Soru </vt:lpstr>
      <vt:lpstr>     13.Cevap: Kahraman Ordumuza ithafen yazmıştır. </vt:lpstr>
      <vt:lpstr>14.Soru </vt:lpstr>
      <vt:lpstr>14.Cevap: HALKALI ZİRAAT ve BAYTAR MEKTEBİ </vt:lpstr>
      <vt:lpstr>15.Soru </vt:lpstr>
      <vt:lpstr> 15.Cevap: BURDUR  </vt:lpstr>
      <vt:lpstr>16.Soru </vt:lpstr>
      <vt:lpstr>           16.Cevap: Neyzen TEVFİK </vt:lpstr>
      <vt:lpstr>17.Soru </vt:lpstr>
      <vt:lpstr>17.Cevap:   HALKIN YAŞAYIŞ DEĞERLERİNİ ANLATAN MANZUM HİKAYELERE ÖRNEK EN BİLİNEN 4 MANZUM HİKAYESİ: MAHALLE KAHVESİ, KÜFE, SEYFİ BABA, KOCAKARI ile ÖMER.</vt:lpstr>
      <vt:lpstr>18.Soru </vt:lpstr>
      <vt:lpstr> 18.CEVAP: 2016 yılında üniversite sınavında sorulmuş sorunun cevabı edebi akım olarak REALİZM’dir. </vt:lpstr>
      <vt:lpstr>19.Soru</vt:lpstr>
      <vt:lpstr>19.Cevap: GÜREŞ</vt:lpstr>
      <vt:lpstr>20.Soru </vt:lpstr>
      <vt:lpstr>20.Cevap: Sebîlürreşad</vt:lpstr>
      <vt:lpstr>21.Soru </vt:lpstr>
      <vt:lpstr>       21. Cevap: HİLAL-İ AHMER</vt:lpstr>
      <vt:lpstr> 22. Soru</vt:lpstr>
      <vt:lpstr> Cevap: 22</vt:lpstr>
      <vt:lpstr>23.Soru </vt:lpstr>
      <vt:lpstr>   . 23.Cevap: 86. Ölüm yıldönümüdür</vt:lpstr>
      <vt:lpstr>24.Soru </vt:lpstr>
      <vt:lpstr>  24.Cevap: EDİRNEKAPI ŞEHİTLİĞİ VE MEZARLIĞI </vt:lpstr>
      <vt:lpstr>PowerPoint Sunusu</vt:lpstr>
      <vt:lpstr>EYNESİL ANADOLU LİSESİ</vt:lpstr>
    </vt:vector>
  </TitlesOfParts>
  <Company>-=[By 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BİLİNENDEN BİLİNMEYENE İSTİKLAL MARŞI VE MEHMET AKİF ERSOY KONULU BİLGİ YARIŞMASINA HOŞ GELDİNİZ!</dc:title>
  <dc:creator>ADEM</dc:creator>
  <cp:lastModifiedBy>ADEM</cp:lastModifiedBy>
  <cp:revision>20</cp:revision>
  <dcterms:created xsi:type="dcterms:W3CDTF">2022-10-22T11:58:02Z</dcterms:created>
  <dcterms:modified xsi:type="dcterms:W3CDTF">2023-12-01T07:49:01Z</dcterms:modified>
</cp:coreProperties>
</file>